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29"/>
  </p:notesMasterIdLst>
  <p:handoutMasterIdLst>
    <p:handoutMasterId r:id="rId30"/>
  </p:handoutMasterIdLst>
  <p:sldIdLst>
    <p:sldId id="274" r:id="rId5"/>
    <p:sldId id="269" r:id="rId6"/>
    <p:sldId id="257" r:id="rId7"/>
    <p:sldId id="270" r:id="rId8"/>
    <p:sldId id="276" r:id="rId9"/>
    <p:sldId id="272" r:id="rId10"/>
    <p:sldId id="286" r:id="rId11"/>
    <p:sldId id="287" r:id="rId12"/>
    <p:sldId id="273" r:id="rId13"/>
    <p:sldId id="288" r:id="rId14"/>
    <p:sldId id="289" r:id="rId15"/>
    <p:sldId id="292" r:id="rId16"/>
    <p:sldId id="291" r:id="rId17"/>
    <p:sldId id="296" r:id="rId18"/>
    <p:sldId id="278" r:id="rId19"/>
    <p:sldId id="293" r:id="rId20"/>
    <p:sldId id="294" r:id="rId21"/>
    <p:sldId id="297" r:id="rId22"/>
    <p:sldId id="298" r:id="rId23"/>
    <p:sldId id="299" r:id="rId24"/>
    <p:sldId id="300" r:id="rId25"/>
    <p:sldId id="301" r:id="rId26"/>
    <p:sldId id="30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4658"/>
  </p:normalViewPr>
  <p:slideViewPr>
    <p:cSldViewPr snapToGrid="0">
      <p:cViewPr varScale="1">
        <p:scale>
          <a:sx n="74" d="100"/>
          <a:sy n="74" d="100"/>
        </p:scale>
        <p:origin x="870" y="54"/>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3/20/2025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endParaRPr lang="en-US" dirty="0"/>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dirty="0"/>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dirty="0"/>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dirty="0"/>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dirty="0"/>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dirty="0"/>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dirty="0"/>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dirty="0"/>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dirty="0"/>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dirty="0"/>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dirty="0"/>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dirty="0"/>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dirty="0"/>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dirty="0"/>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dirty="0"/>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dirty="0"/>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dirty="0"/>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3/20/2025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3/20/2025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dirty="0"/>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dirty="0"/>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dirty="0"/>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dirty="0"/>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dirty="0"/>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dirty="0"/>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dirty="0"/>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dirty="0"/>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dirty="0"/>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dirty="0"/>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dirty="0"/>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dirty="0"/>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dirty="0"/>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dirty="0"/>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endParaRPr lang="en-US" dirty="0"/>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dirty="0"/>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dirty="0"/>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dirty="0"/>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endParaRPr lang="en-US" dirty="0"/>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dirty="0"/>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dirty="0"/>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dirty="0"/>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dirty="0"/>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612648" y="533291"/>
            <a:ext cx="8801808" cy="3089399"/>
          </a:xfrm>
        </p:spPr>
        <p:txBody>
          <a:bodyPr>
            <a:normAutofit/>
          </a:bodyPr>
          <a:lstStyle/>
          <a:p>
            <a:r>
              <a:rPr lang="en-US" dirty="0"/>
              <a:t>NSS </a:t>
            </a:r>
            <a:r>
              <a:rPr lang="en-US" dirty="0" err="1"/>
              <a:t>mahuva</a:t>
            </a:r>
            <a:br>
              <a:rPr lang="en-US" dirty="0"/>
            </a:br>
            <a:br>
              <a:rPr lang="en-US" dirty="0"/>
            </a:br>
            <a:r>
              <a:rPr lang="en-US" dirty="0" err="1"/>
              <a:t>nss</a:t>
            </a:r>
            <a:r>
              <a:rPr lang="en-US" dirty="0"/>
              <a:t> management system</a:t>
            </a:r>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1952050" y="3976473"/>
            <a:ext cx="5852160" cy="1545336"/>
          </a:xfrm>
        </p:spPr>
        <p:txBody>
          <a:bodyPr/>
          <a:lstStyle/>
          <a:p>
            <a:r>
              <a:rPr lang="en-US" dirty="0"/>
              <a:t>Presented by shailesh</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454D3-CFF3-FC0D-8116-6230F326E6F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629DC8-E8B5-2AEB-FA09-73DC90E16501}"/>
              </a:ext>
            </a:extLst>
          </p:cNvPr>
          <p:cNvSpPr>
            <a:spLocks noGrp="1"/>
          </p:cNvSpPr>
          <p:nvPr>
            <p:ph type="title"/>
          </p:nvPr>
        </p:nvSpPr>
        <p:spPr>
          <a:xfrm>
            <a:off x="563880" y="334850"/>
            <a:ext cx="11064240" cy="914400"/>
          </a:xfrm>
        </p:spPr>
        <p:txBody>
          <a:bodyPr/>
          <a:lstStyle/>
          <a:p>
            <a:r>
              <a:rPr lang="en-US" dirty="0"/>
              <a:t>Events table structure</a:t>
            </a:r>
          </a:p>
        </p:txBody>
      </p:sp>
      <p:graphicFrame>
        <p:nvGraphicFramePr>
          <p:cNvPr id="4" name="Content Placeholder 5">
            <a:extLst>
              <a:ext uri="{FF2B5EF4-FFF2-40B4-BE49-F238E27FC236}">
                <a16:creationId xmlns:a16="http://schemas.microsoft.com/office/drawing/2014/main" id="{C7AE9786-22DF-5473-9EDA-871B09761F3D}"/>
              </a:ext>
            </a:extLst>
          </p:cNvPr>
          <p:cNvGraphicFramePr>
            <a:graphicFrameLocks noGrp="1"/>
          </p:cNvGraphicFramePr>
          <p:nvPr>
            <p:ph idx="1"/>
            <p:extLst>
              <p:ext uri="{D42A27DB-BD31-4B8C-83A1-F6EECF244321}">
                <p14:modId xmlns:p14="http://schemas.microsoft.com/office/powerpoint/2010/main" val="1633973813"/>
              </p:ext>
            </p:extLst>
          </p:nvPr>
        </p:nvGraphicFramePr>
        <p:xfrm>
          <a:off x="406586" y="1030310"/>
          <a:ext cx="11064114" cy="5672409"/>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559821">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559821">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increment</a:t>
                      </a:r>
                    </a:p>
                  </a:txBody>
                  <a:tcPr marL="228600" marR="182880" anchor="ctr"/>
                </a:tc>
                <a:extLst>
                  <a:ext uri="{0D108BD9-81ED-4DB2-BD59-A6C34878D82A}">
                    <a16:rowId xmlns:a16="http://schemas.microsoft.com/office/drawing/2014/main" val="458163444"/>
                  </a:ext>
                </a:extLst>
              </a:tr>
              <a:tr h="559821">
                <a:tc>
                  <a:txBody>
                    <a:bodyPr/>
                    <a:lstStyle/>
                    <a:p>
                      <a:pPr algn="l"/>
                      <a:r>
                        <a:rPr lang="en-US" sz="1800" b="0" dirty="0">
                          <a:solidFill>
                            <a:schemeClr val="tx1">
                              <a:lumMod val="65000"/>
                              <a:lumOff val="35000"/>
                            </a:schemeClr>
                          </a:solidFill>
                          <a:latin typeface="+mn-lt"/>
                        </a:rPr>
                        <a:t>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Varchar(50)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634020">
                <a:tc>
                  <a:txBody>
                    <a:bodyPr/>
                    <a:lstStyle/>
                    <a:p>
                      <a:pPr algn="l"/>
                      <a:r>
                        <a:rPr lang="en-US" sz="1800" b="0" dirty="0">
                          <a:solidFill>
                            <a:schemeClr val="tx1">
                              <a:lumMod val="65000"/>
                              <a:lumOff val="35000"/>
                            </a:schemeClr>
                          </a:solidFill>
                          <a:latin typeface="+mn-lt"/>
                        </a:rPr>
                        <a:t>description</a:t>
                      </a:r>
                    </a:p>
                  </a:txBody>
                  <a:tcPr marL="228600" marR="182880" anchor="ctr"/>
                </a:tc>
                <a:tc>
                  <a:txBody>
                    <a:bodyPr/>
                    <a:lstStyle/>
                    <a:p>
                      <a:pPr algn="l"/>
                      <a:r>
                        <a:rPr lang="en-US" sz="1800" b="0" dirty="0">
                          <a:solidFill>
                            <a:schemeClr val="tx1">
                              <a:lumMod val="65000"/>
                              <a:lumOff val="35000"/>
                            </a:schemeClr>
                          </a:solidFill>
                          <a:latin typeface="+mn-lt"/>
                        </a:rPr>
                        <a:t>text</a:t>
                      </a:r>
                    </a:p>
                  </a:txBody>
                  <a:tcPr marL="228600" marR="182880" anchor="ctr"/>
                </a:tc>
                <a:tc>
                  <a:txBody>
                    <a:bodyPr/>
                    <a:lstStyle/>
                    <a:p>
                      <a:pPr algn="l"/>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3446475176"/>
                  </a:ext>
                </a:extLst>
              </a:tr>
              <a:tr h="559821">
                <a:tc>
                  <a:txBody>
                    <a:bodyPr/>
                    <a:lstStyle/>
                    <a:p>
                      <a:pPr algn="l"/>
                      <a:r>
                        <a:rPr lang="en-US" sz="1800" b="0" dirty="0">
                          <a:solidFill>
                            <a:schemeClr val="tx1">
                              <a:lumMod val="65000"/>
                              <a:lumOff val="35000"/>
                            </a:schemeClr>
                          </a:solidFill>
                          <a:latin typeface="+mn-lt"/>
                        </a:rPr>
                        <a:t>location</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Varchar(100)</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4031271249"/>
                  </a:ext>
                </a:extLst>
              </a:tr>
              <a:tr h="559821">
                <a:tc>
                  <a:txBody>
                    <a:bodyPr/>
                    <a:lstStyle/>
                    <a:p>
                      <a:pPr algn="l"/>
                      <a:r>
                        <a:rPr lang="en-US" sz="1800" b="0" dirty="0">
                          <a:solidFill>
                            <a:schemeClr val="tx1">
                              <a:lumMod val="65000"/>
                              <a:lumOff val="35000"/>
                            </a:schemeClr>
                          </a:solidFill>
                          <a:latin typeface="+mn-lt"/>
                        </a:rPr>
                        <a:t>start time</a:t>
                      </a:r>
                    </a:p>
                  </a:txBody>
                  <a:tcPr marL="228600" marR="182880" anchor="ctr"/>
                </a:tc>
                <a:tc>
                  <a:txBody>
                    <a:bodyPr/>
                    <a:lstStyle/>
                    <a:p>
                      <a:pPr algn="l"/>
                      <a:r>
                        <a:rPr lang="en-US" sz="1800" b="0" dirty="0">
                          <a:solidFill>
                            <a:schemeClr val="tx1">
                              <a:lumMod val="65000"/>
                              <a:lumOff val="35000"/>
                            </a:schemeClr>
                          </a:solidFill>
                          <a:latin typeface="+mn-lt"/>
                        </a:rPr>
                        <a:t>datetime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2924049109"/>
                  </a:ext>
                </a:extLst>
              </a:tr>
              <a:tr h="559821">
                <a:tc>
                  <a:txBody>
                    <a:bodyPr/>
                    <a:lstStyle/>
                    <a:p>
                      <a:pPr algn="l"/>
                      <a:r>
                        <a:rPr lang="en-US" sz="1800" b="0" dirty="0">
                          <a:solidFill>
                            <a:schemeClr val="tx1">
                              <a:lumMod val="65000"/>
                              <a:lumOff val="35000"/>
                            </a:schemeClr>
                          </a:solidFill>
                          <a:latin typeface="+mn-lt"/>
                        </a:rPr>
                        <a:t>End time</a:t>
                      </a:r>
                    </a:p>
                  </a:txBody>
                  <a:tcPr marL="228600" marR="182880" anchor="ctr"/>
                </a:tc>
                <a:tc>
                  <a:txBody>
                    <a:bodyPr/>
                    <a:lstStyle/>
                    <a:p>
                      <a:pPr algn="l"/>
                      <a:r>
                        <a:rPr lang="en-US" sz="1800" b="0" dirty="0">
                          <a:solidFill>
                            <a:schemeClr val="tx1">
                              <a:lumMod val="65000"/>
                              <a:lumOff val="35000"/>
                            </a:schemeClr>
                          </a:solidFill>
                          <a:latin typeface="+mn-lt"/>
                        </a:rPr>
                        <a:t>datetime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3754696628"/>
                  </a:ext>
                </a:extLst>
              </a:tr>
              <a:tr h="559821">
                <a:tc>
                  <a:txBody>
                    <a:bodyPr/>
                    <a:lstStyle/>
                    <a:p>
                      <a:pPr algn="l"/>
                      <a:r>
                        <a:rPr lang="en-US" sz="1800" b="0" dirty="0">
                          <a:solidFill>
                            <a:schemeClr val="tx1">
                              <a:lumMod val="65000"/>
                              <a:lumOff val="35000"/>
                            </a:schemeClr>
                          </a:solidFill>
                          <a:latin typeface="+mn-lt"/>
                        </a:rPr>
                        <a:t>Num Of User</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0</a:t>
                      </a:r>
                    </a:p>
                  </a:txBody>
                  <a:tcPr marL="228600" marR="182880" anchor="ctr"/>
                </a:tc>
                <a:extLst>
                  <a:ext uri="{0D108BD9-81ED-4DB2-BD59-A6C34878D82A}">
                    <a16:rowId xmlns:a16="http://schemas.microsoft.com/office/drawing/2014/main" val="1861033052"/>
                  </a:ext>
                </a:extLst>
              </a:tr>
              <a:tr h="559821">
                <a:tc>
                  <a:txBody>
                    <a:bodyPr/>
                    <a:lstStyle/>
                    <a:p>
                      <a:pPr algn="l"/>
                      <a:r>
                        <a:rPr lang="en-US" sz="1800" b="0" dirty="0">
                          <a:solidFill>
                            <a:schemeClr val="tx1">
                              <a:lumMod val="65000"/>
                              <a:lumOff val="35000"/>
                            </a:schemeClr>
                          </a:solidFill>
                          <a:latin typeface="+mn-lt"/>
                        </a:rPr>
                        <a:t>image</a:t>
                      </a:r>
                    </a:p>
                  </a:txBody>
                  <a:tcPr marL="228600" marR="182880" anchor="ctr"/>
                </a:tc>
                <a:tc>
                  <a:txBody>
                    <a:bodyPr/>
                    <a:lstStyle/>
                    <a:p>
                      <a:pPr algn="l"/>
                      <a:r>
                        <a:rPr lang="en-US" sz="1800" b="0" dirty="0">
                          <a:solidFill>
                            <a:schemeClr val="tx1">
                              <a:lumMod val="65000"/>
                              <a:lumOff val="35000"/>
                            </a:schemeClr>
                          </a:solidFill>
                          <a:latin typeface="+mn-lt"/>
                        </a:rPr>
                        <a:t>Varchar(255)</a:t>
                      </a:r>
                    </a:p>
                  </a:txBody>
                  <a:tcPr marL="228600" marR="182880" anchor="ctr"/>
                </a:tc>
                <a:tc>
                  <a:txBody>
                    <a:bodyPr/>
                    <a:lstStyle/>
                    <a:p>
                      <a:pPr algn="l"/>
                      <a:r>
                        <a:rPr lang="en-US" sz="1800" b="0" dirty="0">
                          <a:solidFill>
                            <a:schemeClr val="tx1">
                              <a:lumMod val="65000"/>
                              <a:lumOff val="35000"/>
                            </a:schemeClr>
                          </a:solidFill>
                          <a:latin typeface="+mn-lt"/>
                        </a:rPr>
                        <a:t>null</a:t>
                      </a:r>
                    </a:p>
                  </a:txBody>
                  <a:tcPr marL="228600" marR="182880" anchor="ctr"/>
                </a:tc>
                <a:extLst>
                  <a:ext uri="{0D108BD9-81ED-4DB2-BD59-A6C34878D82A}">
                    <a16:rowId xmlns:a16="http://schemas.microsoft.com/office/drawing/2014/main" val="783726580"/>
                  </a:ext>
                </a:extLst>
              </a:tr>
              <a:tr h="559821">
                <a:tc>
                  <a:txBody>
                    <a:bodyPr/>
                    <a:lstStyle/>
                    <a:p>
                      <a:pPr algn="l"/>
                      <a:r>
                        <a:rPr lang="en-US" sz="1800" b="0" dirty="0">
                          <a:solidFill>
                            <a:schemeClr val="tx1">
                              <a:lumMod val="65000"/>
                              <a:lumOff val="35000"/>
                            </a:schemeClr>
                          </a:solidFill>
                          <a:latin typeface="+mn-lt"/>
                        </a:rPr>
                        <a:t>Create by</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2343311046"/>
                  </a:ext>
                </a:extLst>
              </a:tr>
            </a:tbl>
          </a:graphicData>
        </a:graphic>
      </p:graphicFrame>
    </p:spTree>
    <p:extLst>
      <p:ext uri="{BB962C8B-B14F-4D97-AF65-F5344CB8AC3E}">
        <p14:creationId xmlns:p14="http://schemas.microsoft.com/office/powerpoint/2010/main" val="348812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A6649-B3ED-4B29-FC06-1F11D399370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C8F9224-2F46-FC0F-F1D5-78861FCB6339}"/>
              </a:ext>
            </a:extLst>
          </p:cNvPr>
          <p:cNvSpPr>
            <a:spLocks noGrp="1"/>
          </p:cNvSpPr>
          <p:nvPr>
            <p:ph type="title"/>
          </p:nvPr>
        </p:nvSpPr>
        <p:spPr>
          <a:xfrm>
            <a:off x="612648" y="612648"/>
            <a:ext cx="11064240" cy="914400"/>
          </a:xfrm>
        </p:spPr>
        <p:txBody>
          <a:bodyPr/>
          <a:lstStyle/>
          <a:p>
            <a:r>
              <a:rPr lang="en-US" dirty="0"/>
              <a:t>images table structure</a:t>
            </a:r>
          </a:p>
        </p:txBody>
      </p:sp>
      <p:graphicFrame>
        <p:nvGraphicFramePr>
          <p:cNvPr id="4" name="Content Placeholder 5">
            <a:extLst>
              <a:ext uri="{FF2B5EF4-FFF2-40B4-BE49-F238E27FC236}">
                <a16:creationId xmlns:a16="http://schemas.microsoft.com/office/drawing/2014/main" id="{BC25A4BA-16E2-65CB-32FB-DD6620610B54}"/>
              </a:ext>
            </a:extLst>
          </p:cNvPr>
          <p:cNvGraphicFramePr>
            <a:graphicFrameLocks noGrp="1"/>
          </p:cNvGraphicFramePr>
          <p:nvPr>
            <p:ph idx="1"/>
            <p:extLst>
              <p:ext uri="{D42A27DB-BD31-4B8C-83A1-F6EECF244321}">
                <p14:modId xmlns:p14="http://schemas.microsoft.com/office/powerpoint/2010/main" val="1999610453"/>
              </p:ext>
            </p:extLst>
          </p:nvPr>
        </p:nvGraphicFramePr>
        <p:xfrm>
          <a:off x="728558" y="1989611"/>
          <a:ext cx="11064114" cy="2878778"/>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err="1">
                          <a:solidFill>
                            <a:schemeClr val="tx1">
                              <a:lumMod val="65000"/>
                              <a:lumOff val="35000"/>
                            </a:schemeClr>
                          </a:solidFill>
                          <a:latin typeface="+mn-lt"/>
                        </a:rPr>
                        <a:t>imageUrl</a:t>
                      </a:r>
                      <a:endParaRPr lang="en-US" sz="1800" b="0" dirty="0">
                        <a:solidFill>
                          <a:schemeClr val="tx1">
                            <a:lumMod val="65000"/>
                            <a:lumOff val="35000"/>
                          </a:schemeClr>
                        </a:solidFill>
                        <a:latin typeface="+mn-lt"/>
                      </a:endParaRP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Varchar(255)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 id</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tc>
                  <a:txBody>
                    <a:bodyPr/>
                    <a:lstStyle/>
                    <a:p>
                      <a:pPr algn="l"/>
                      <a:r>
                        <a:rPr lang="en-US" sz="1800" b="0" dirty="0">
                          <a:solidFill>
                            <a:schemeClr val="tx1">
                              <a:lumMod val="65000"/>
                              <a:lumOff val="35000"/>
                            </a:schemeClr>
                          </a:solidFill>
                          <a:latin typeface="+mn-lt"/>
                        </a:rPr>
                        <a:t>Events(id)</a:t>
                      </a:r>
                    </a:p>
                  </a:txBody>
                  <a:tcPr marL="228600" marR="182880" anchor="ctr"/>
                </a:tc>
                <a:extLst>
                  <a:ext uri="{0D108BD9-81ED-4DB2-BD59-A6C34878D82A}">
                    <a16:rowId xmlns:a16="http://schemas.microsoft.com/office/drawing/2014/main" val="3446475176"/>
                  </a:ext>
                </a:extLst>
              </a:tr>
            </a:tbl>
          </a:graphicData>
        </a:graphic>
      </p:graphicFrame>
    </p:spTree>
    <p:extLst>
      <p:ext uri="{BB962C8B-B14F-4D97-AF65-F5344CB8AC3E}">
        <p14:creationId xmlns:p14="http://schemas.microsoft.com/office/powerpoint/2010/main" val="246819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A1AB1-6CE4-3893-3F15-CF0FE1B31E8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1BA56F0-4F23-6D10-522B-9BC0D21D0188}"/>
              </a:ext>
            </a:extLst>
          </p:cNvPr>
          <p:cNvSpPr>
            <a:spLocks noGrp="1"/>
          </p:cNvSpPr>
          <p:nvPr>
            <p:ph type="title"/>
          </p:nvPr>
        </p:nvSpPr>
        <p:spPr>
          <a:xfrm>
            <a:off x="612648" y="612648"/>
            <a:ext cx="11064240" cy="914400"/>
          </a:xfrm>
        </p:spPr>
        <p:txBody>
          <a:bodyPr/>
          <a:lstStyle/>
          <a:p>
            <a:r>
              <a:rPr lang="en-US" dirty="0" err="1"/>
              <a:t>Nss</a:t>
            </a:r>
            <a:r>
              <a:rPr lang="en-US" dirty="0"/>
              <a:t> store table structure</a:t>
            </a:r>
          </a:p>
        </p:txBody>
      </p:sp>
      <p:graphicFrame>
        <p:nvGraphicFramePr>
          <p:cNvPr id="4" name="Content Placeholder 5">
            <a:extLst>
              <a:ext uri="{FF2B5EF4-FFF2-40B4-BE49-F238E27FC236}">
                <a16:creationId xmlns:a16="http://schemas.microsoft.com/office/drawing/2014/main" id="{C4EF3C86-DDA1-B7C8-E6B7-93E24B603B47}"/>
              </a:ext>
            </a:extLst>
          </p:cNvPr>
          <p:cNvGraphicFramePr>
            <a:graphicFrameLocks noGrp="1"/>
          </p:cNvGraphicFramePr>
          <p:nvPr>
            <p:ph idx="1"/>
            <p:extLst>
              <p:ext uri="{D42A27DB-BD31-4B8C-83A1-F6EECF244321}">
                <p14:modId xmlns:p14="http://schemas.microsoft.com/office/powerpoint/2010/main" val="1959755158"/>
              </p:ext>
            </p:extLst>
          </p:nvPr>
        </p:nvGraphicFramePr>
        <p:xfrm>
          <a:off x="728558" y="1989611"/>
          <a:ext cx="11064114" cy="2878778"/>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Items 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Varchar(255)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Num of item</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3446475176"/>
                  </a:ext>
                </a:extLst>
              </a:tr>
            </a:tbl>
          </a:graphicData>
        </a:graphic>
      </p:graphicFrame>
    </p:spTree>
    <p:extLst>
      <p:ext uri="{BB962C8B-B14F-4D97-AF65-F5344CB8AC3E}">
        <p14:creationId xmlns:p14="http://schemas.microsoft.com/office/powerpoint/2010/main" val="129295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C930-979C-E4C3-5A36-398FCF6D64E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412E571-8C98-99DD-0BDD-3C9FC1FEE230}"/>
              </a:ext>
            </a:extLst>
          </p:cNvPr>
          <p:cNvSpPr>
            <a:spLocks noGrp="1"/>
          </p:cNvSpPr>
          <p:nvPr>
            <p:ph type="title"/>
          </p:nvPr>
        </p:nvSpPr>
        <p:spPr>
          <a:xfrm>
            <a:off x="612648" y="535375"/>
            <a:ext cx="11064240" cy="914400"/>
          </a:xfrm>
        </p:spPr>
        <p:txBody>
          <a:bodyPr/>
          <a:lstStyle/>
          <a:p>
            <a:r>
              <a:rPr lang="en-US" dirty="0"/>
              <a:t>registration table structure</a:t>
            </a:r>
          </a:p>
        </p:txBody>
      </p:sp>
      <p:graphicFrame>
        <p:nvGraphicFramePr>
          <p:cNvPr id="4" name="Content Placeholder 5">
            <a:extLst>
              <a:ext uri="{FF2B5EF4-FFF2-40B4-BE49-F238E27FC236}">
                <a16:creationId xmlns:a16="http://schemas.microsoft.com/office/drawing/2014/main" id="{08030202-4F9C-C052-3968-4A3475E28057}"/>
              </a:ext>
            </a:extLst>
          </p:cNvPr>
          <p:cNvGraphicFramePr>
            <a:graphicFrameLocks noGrp="1"/>
          </p:cNvGraphicFramePr>
          <p:nvPr>
            <p:ph idx="1"/>
            <p:extLst>
              <p:ext uri="{D42A27DB-BD31-4B8C-83A1-F6EECF244321}">
                <p14:modId xmlns:p14="http://schemas.microsoft.com/office/powerpoint/2010/main" val="3851306773"/>
              </p:ext>
            </p:extLst>
          </p:nvPr>
        </p:nvGraphicFramePr>
        <p:xfrm>
          <a:off x="612648" y="1236372"/>
          <a:ext cx="11064114" cy="4272002"/>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User id</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int</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Event is</a:t>
                      </a:r>
                    </a:p>
                  </a:txBody>
                  <a:tcPr marL="228600" marR="182880" anchor="ctr"/>
                </a:tc>
                <a:tc>
                  <a:txBody>
                    <a:bodyPr/>
                    <a:lstStyle/>
                    <a:p>
                      <a:pPr algn="l"/>
                      <a:r>
                        <a:rPr lang="en-US" sz="1800" b="0" dirty="0">
                          <a:solidFill>
                            <a:schemeClr val="tx1">
                              <a:lumMod val="65000"/>
                              <a:lumOff val="35000"/>
                            </a:schemeClr>
                          </a:solidFill>
                          <a:latin typeface="+mn-lt"/>
                        </a:rPr>
                        <a:t>int</a:t>
                      </a:r>
                    </a:p>
                  </a:txBody>
                  <a:tcPr marL="228600" marR="182880" anchor="ctr"/>
                </a:tc>
                <a:tc>
                  <a:txBody>
                    <a:bodyPr/>
                    <a:lstStyle/>
                    <a:p>
                      <a:pPr algn="l"/>
                      <a:r>
                        <a:rPr lang="en-US" sz="1800" b="0" dirty="0">
                          <a:solidFill>
                            <a:schemeClr val="tx1">
                              <a:lumMod val="65000"/>
                              <a:lumOff val="35000"/>
                            </a:schemeClr>
                          </a:solidFill>
                          <a:latin typeface="+mn-lt"/>
                        </a:rPr>
                        <a:t>Users(id)</a:t>
                      </a:r>
                    </a:p>
                  </a:txBody>
                  <a:tcPr marL="228600" marR="182880" anchor="ctr"/>
                </a:tc>
                <a:extLst>
                  <a:ext uri="{0D108BD9-81ED-4DB2-BD59-A6C34878D82A}">
                    <a16:rowId xmlns:a16="http://schemas.microsoft.com/office/drawing/2014/main" val="3446475176"/>
                  </a:ext>
                </a:extLst>
              </a:tr>
              <a:tr h="696612">
                <a:tc>
                  <a:txBody>
                    <a:bodyPr/>
                    <a:lstStyle/>
                    <a:p>
                      <a:pPr algn="l"/>
                      <a:r>
                        <a:rPr lang="en-US" sz="1800" b="0" dirty="0">
                          <a:solidFill>
                            <a:schemeClr val="tx1">
                              <a:lumMod val="65000"/>
                              <a:lumOff val="35000"/>
                            </a:schemeClr>
                          </a:solidFill>
                          <a:latin typeface="+mn-lt"/>
                        </a:rPr>
                        <a:t>Registration date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Timestamp</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Current time </a:t>
                      </a:r>
                      <a:r>
                        <a:rPr lang="en-US" sz="1800" b="0" dirty="0" err="1">
                          <a:solidFill>
                            <a:schemeClr val="tx1">
                              <a:lumMod val="65000"/>
                              <a:lumOff val="35000"/>
                            </a:schemeClr>
                          </a:solidFill>
                          <a:latin typeface="+mn-lt"/>
                        </a:rPr>
                        <a:t>stap</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031271249"/>
                  </a:ext>
                </a:extLst>
              </a:tr>
              <a:tr h="696612">
                <a:tc>
                  <a:txBody>
                    <a:bodyPr/>
                    <a:lstStyle/>
                    <a:p>
                      <a:pPr algn="l"/>
                      <a:r>
                        <a:rPr lang="en-US" sz="1800" b="0" dirty="0">
                          <a:solidFill>
                            <a:schemeClr val="tx1">
                              <a:lumMod val="65000"/>
                              <a:lumOff val="35000"/>
                            </a:schemeClr>
                          </a:solidFill>
                          <a:latin typeface="+mn-lt"/>
                        </a:rPr>
                        <a:t>status</a:t>
                      </a:r>
                    </a:p>
                  </a:txBody>
                  <a:tcPr marL="228600" marR="182880" anchor="ctr"/>
                </a:tc>
                <a:tc>
                  <a:txBody>
                    <a:bodyPr/>
                    <a:lstStyle/>
                    <a:p>
                      <a:pPr algn="l"/>
                      <a:r>
                        <a:rPr lang="en-US" sz="1800" b="0" dirty="0">
                          <a:solidFill>
                            <a:schemeClr val="tx1">
                              <a:lumMod val="65000"/>
                              <a:lumOff val="35000"/>
                            </a:schemeClr>
                          </a:solidFill>
                          <a:latin typeface="+mn-lt"/>
                        </a:rPr>
                        <a:t>ENUM(‘</a:t>
                      </a:r>
                      <a:r>
                        <a:rPr lang="en-US" sz="1800" b="0" dirty="0" err="1">
                          <a:solidFill>
                            <a:schemeClr val="tx1">
                              <a:lumMod val="65000"/>
                              <a:lumOff val="35000"/>
                            </a:schemeClr>
                          </a:solidFill>
                          <a:latin typeface="+mn-lt"/>
                        </a:rPr>
                        <a:t>panding</a:t>
                      </a:r>
                      <a:r>
                        <a:rPr lang="en-US" sz="1800" b="0" dirty="0">
                          <a:solidFill>
                            <a:schemeClr val="tx1">
                              <a:lumMod val="65000"/>
                              <a:lumOff val="35000"/>
                            </a:schemeClr>
                          </a:solidFill>
                          <a:latin typeface="+mn-lt"/>
                        </a:rPr>
                        <a:t>’,’</a:t>
                      </a:r>
                      <a:r>
                        <a:rPr lang="en-US" sz="1800" b="0" dirty="0" err="1">
                          <a:solidFill>
                            <a:schemeClr val="tx1">
                              <a:lumMod val="65000"/>
                              <a:lumOff val="35000"/>
                            </a:schemeClr>
                          </a:solidFill>
                          <a:latin typeface="+mn-lt"/>
                        </a:rPr>
                        <a:t>conform’,’cancel</a:t>
                      </a:r>
                      <a:r>
                        <a:rPr lang="en-US" sz="1800" b="0" dirty="0">
                          <a:solidFill>
                            <a:schemeClr val="tx1">
                              <a:lumMod val="65000"/>
                              <a:lumOff val="35000"/>
                            </a:schemeClr>
                          </a:solidFill>
                          <a:latin typeface="+mn-lt"/>
                        </a:rPr>
                        <a:t>’)</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2924049109"/>
                  </a:ext>
                </a:extLst>
              </a:tr>
            </a:tbl>
          </a:graphicData>
        </a:graphic>
      </p:graphicFrame>
    </p:spTree>
    <p:extLst>
      <p:ext uri="{BB962C8B-B14F-4D97-AF65-F5344CB8AC3E}">
        <p14:creationId xmlns:p14="http://schemas.microsoft.com/office/powerpoint/2010/main" val="234569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11E1-AE61-6688-F3C3-3520A82E3A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E66584-8C5C-BA88-B57C-30817B7C1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3" y="0"/>
            <a:ext cx="5889937" cy="6858000"/>
          </a:xfrm>
          <a:prstGeom prst="rect">
            <a:avLst/>
          </a:prstGeom>
        </p:spPr>
      </p:pic>
      <p:sp>
        <p:nvSpPr>
          <p:cNvPr id="4" name="Title 5">
            <a:extLst>
              <a:ext uri="{FF2B5EF4-FFF2-40B4-BE49-F238E27FC236}">
                <a16:creationId xmlns:a16="http://schemas.microsoft.com/office/drawing/2014/main" id="{9029F931-7926-3578-42E1-C65056FA719F}"/>
              </a:ext>
            </a:extLst>
          </p:cNvPr>
          <p:cNvSpPr txBox="1">
            <a:spLocks/>
          </p:cNvSpPr>
          <p:nvPr/>
        </p:nvSpPr>
        <p:spPr>
          <a:xfrm>
            <a:off x="6764457" y="2971800"/>
            <a:ext cx="4912388" cy="9144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4800" dirty="0"/>
              <a:t>ER Diagram</a:t>
            </a:r>
          </a:p>
        </p:txBody>
      </p:sp>
    </p:spTree>
    <p:extLst>
      <p:ext uri="{BB962C8B-B14F-4D97-AF65-F5344CB8AC3E}">
        <p14:creationId xmlns:p14="http://schemas.microsoft.com/office/powerpoint/2010/main" val="91970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FFC047-27FA-91AB-B7CF-C261AD1293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676" y="1628651"/>
            <a:ext cx="7998450" cy="4643360"/>
          </a:xfrm>
          <a:prstGeom prst="rect">
            <a:avLst/>
          </a:prstGeom>
        </p:spPr>
      </p:pic>
      <p:sp>
        <p:nvSpPr>
          <p:cNvPr id="12" name="Title 1">
            <a:extLst>
              <a:ext uri="{FF2B5EF4-FFF2-40B4-BE49-F238E27FC236}">
                <a16:creationId xmlns:a16="http://schemas.microsoft.com/office/drawing/2014/main" id="{291C49EC-42E8-42E8-20E3-17F9A82C1013}"/>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0 level Admin</a:t>
            </a:r>
          </a:p>
        </p:txBody>
      </p:sp>
    </p:spTree>
    <p:extLst>
      <p:ext uri="{BB962C8B-B14F-4D97-AF65-F5344CB8AC3E}">
        <p14:creationId xmlns:p14="http://schemas.microsoft.com/office/powerpoint/2010/main" val="193619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BABA5-6168-11A0-C597-F3F15C408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9CF57-6718-DEC4-A49C-86E0626C9708}"/>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1 level </a:t>
            </a:r>
            <a:r>
              <a:rPr lang="en-US" sz="3200" dirty="0" err="1"/>
              <a:t>dfd</a:t>
            </a:r>
            <a:r>
              <a:rPr lang="en-US" sz="3200" dirty="0"/>
              <a:t> admin</a:t>
            </a:r>
          </a:p>
        </p:txBody>
      </p:sp>
      <p:pic>
        <p:nvPicPr>
          <p:cNvPr id="4" name="Picture 3">
            <a:extLst>
              <a:ext uri="{FF2B5EF4-FFF2-40B4-BE49-F238E27FC236}">
                <a16:creationId xmlns:a16="http://schemas.microsoft.com/office/drawing/2014/main" id="{2976ADCE-6691-BE8A-C35B-97099DF9FB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0995" y="1390920"/>
            <a:ext cx="7359911" cy="5209504"/>
          </a:xfrm>
          <a:prstGeom prst="rect">
            <a:avLst/>
          </a:prstGeom>
        </p:spPr>
      </p:pic>
    </p:spTree>
    <p:extLst>
      <p:ext uri="{BB962C8B-B14F-4D97-AF65-F5344CB8AC3E}">
        <p14:creationId xmlns:p14="http://schemas.microsoft.com/office/powerpoint/2010/main" val="380828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61198-0BDC-35E9-8833-12C847D65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A09AD-CD0C-2613-1D7C-3C137F4BF6C2}"/>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admin – 1.0</a:t>
            </a:r>
          </a:p>
        </p:txBody>
      </p:sp>
      <p:pic>
        <p:nvPicPr>
          <p:cNvPr id="6" name="Picture 5">
            <a:extLst>
              <a:ext uri="{FF2B5EF4-FFF2-40B4-BE49-F238E27FC236}">
                <a16:creationId xmlns:a16="http://schemas.microsoft.com/office/drawing/2014/main" id="{6C8BF908-4F4C-83C7-D5ED-CD8FF6C2B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55" y="1390919"/>
            <a:ext cx="8511480" cy="5251361"/>
          </a:xfrm>
          <a:prstGeom prst="rect">
            <a:avLst/>
          </a:prstGeom>
        </p:spPr>
      </p:pic>
    </p:spTree>
    <p:extLst>
      <p:ext uri="{BB962C8B-B14F-4D97-AF65-F5344CB8AC3E}">
        <p14:creationId xmlns:p14="http://schemas.microsoft.com/office/powerpoint/2010/main" val="62276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CA645-95F2-2DAE-014E-46C576355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B80B3-AD1B-2EE7-CFF0-EDF645AA6CDE}"/>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admin – 1.1 </a:t>
            </a:r>
          </a:p>
        </p:txBody>
      </p:sp>
      <p:pic>
        <p:nvPicPr>
          <p:cNvPr id="4" name="Picture 3">
            <a:extLst>
              <a:ext uri="{FF2B5EF4-FFF2-40B4-BE49-F238E27FC236}">
                <a16:creationId xmlns:a16="http://schemas.microsoft.com/office/drawing/2014/main" id="{066E160F-ABD9-4BCC-BDD6-F82F807C1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70936"/>
            <a:ext cx="4915586" cy="6154009"/>
          </a:xfrm>
          <a:prstGeom prst="rect">
            <a:avLst/>
          </a:prstGeom>
        </p:spPr>
      </p:pic>
    </p:spTree>
    <p:extLst>
      <p:ext uri="{BB962C8B-B14F-4D97-AF65-F5344CB8AC3E}">
        <p14:creationId xmlns:p14="http://schemas.microsoft.com/office/powerpoint/2010/main" val="429014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1C0C5-42A0-24F2-A097-FFF12A29F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7EC0E-15BE-7989-1492-C38E85FD4C62}"/>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admin – 1.2</a:t>
            </a:r>
          </a:p>
        </p:txBody>
      </p:sp>
      <p:pic>
        <p:nvPicPr>
          <p:cNvPr id="4" name="Picture 3">
            <a:extLst>
              <a:ext uri="{FF2B5EF4-FFF2-40B4-BE49-F238E27FC236}">
                <a16:creationId xmlns:a16="http://schemas.microsoft.com/office/drawing/2014/main" id="{455B0F6F-E5F6-E238-0304-F6C376AD6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675" y="601805"/>
            <a:ext cx="6455825" cy="5963482"/>
          </a:xfrm>
          <a:prstGeom prst="rect">
            <a:avLst/>
          </a:prstGeom>
        </p:spPr>
      </p:pic>
    </p:spTree>
    <p:extLst>
      <p:ext uri="{BB962C8B-B14F-4D97-AF65-F5344CB8AC3E}">
        <p14:creationId xmlns:p14="http://schemas.microsoft.com/office/powerpoint/2010/main" val="188643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612648" y="664108"/>
            <a:ext cx="8467558" cy="1010146"/>
          </a:xfrm>
        </p:spPr>
        <p:txBody>
          <a:bodyPr/>
          <a:lstStyle/>
          <a:p>
            <a:r>
              <a:rPr lang="en-US" dirty="0"/>
              <a:t>Table of contents</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612648" y="1854558"/>
            <a:ext cx="8467558" cy="4363362"/>
          </a:xfrm>
        </p:spPr>
        <p:txBody>
          <a:bodyPr/>
          <a:lstStyle/>
          <a:p>
            <a:pPr marL="342900" indent="-342900">
              <a:buFont typeface="+mj-lt"/>
              <a:buAutoNum type="arabicPeriod"/>
            </a:pPr>
            <a:r>
              <a:rPr lang="en-US" dirty="0"/>
              <a:t>Introducing </a:t>
            </a:r>
          </a:p>
          <a:p>
            <a:pPr marL="342900" indent="-342900">
              <a:buFont typeface="+mj-lt"/>
              <a:buAutoNum type="arabicPeriod"/>
            </a:pPr>
            <a:r>
              <a:rPr lang="en-US" dirty="0"/>
              <a:t>Project introduction</a:t>
            </a:r>
          </a:p>
          <a:p>
            <a:pPr marL="342900" indent="-342900">
              <a:buFont typeface="+mj-lt"/>
              <a:buAutoNum type="arabicPeriod"/>
            </a:pPr>
            <a:r>
              <a:rPr lang="en-US" dirty="0"/>
              <a:t>configuration</a:t>
            </a:r>
          </a:p>
          <a:p>
            <a:pPr marL="342900" indent="-342900">
              <a:buFont typeface="+mj-lt"/>
              <a:buAutoNum type="arabicPeriod"/>
            </a:pPr>
            <a:r>
              <a:rPr lang="en-US" dirty="0"/>
              <a:t>System design</a:t>
            </a:r>
          </a:p>
          <a:p>
            <a:pPr marL="342900" indent="-342900">
              <a:buFont typeface="+mj-lt"/>
              <a:buAutoNum type="arabicPeriod"/>
            </a:pPr>
            <a:r>
              <a:rPr lang="en-US" dirty="0"/>
              <a:t>Input / output design</a:t>
            </a:r>
          </a:p>
          <a:p>
            <a:pPr marL="342900" indent="-342900">
              <a:buFont typeface="+mj-lt"/>
              <a:buAutoNum type="arabicPeriod"/>
            </a:pPr>
            <a:r>
              <a:rPr lang="en-US" dirty="0"/>
              <a:t>Testing and implementation</a:t>
            </a:r>
          </a:p>
          <a:p>
            <a:pPr marL="342900" indent="-342900">
              <a:buFont typeface="+mj-lt"/>
              <a:buAutoNum type="arabicPeriod"/>
            </a:pPr>
            <a:r>
              <a:rPr lang="en-US" dirty="0"/>
              <a:t>Conclusion</a:t>
            </a:r>
          </a:p>
          <a:p>
            <a:pPr marL="342900" indent="-342900">
              <a:buFont typeface="+mj-lt"/>
              <a:buAutoNum type="arabicPeriod"/>
            </a:pPr>
            <a:r>
              <a:rPr lang="en-US" dirty="0"/>
              <a:t>Feature and goal</a:t>
            </a:r>
          </a:p>
          <a:p>
            <a:pPr marL="342900" indent="-342900">
              <a:buFont typeface="+mj-lt"/>
              <a:buAutoNum type="arabicPeriod"/>
            </a:pPr>
            <a:endParaRPr lang="en-US" dirty="0"/>
          </a:p>
        </p:txBody>
      </p:sp>
    </p:spTree>
    <p:extLst>
      <p:ext uri="{BB962C8B-B14F-4D97-AF65-F5344CB8AC3E}">
        <p14:creationId xmlns:p14="http://schemas.microsoft.com/office/powerpoint/2010/main" val="231305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E094-9FE0-A457-9A57-12F6A180E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D8315-3904-FC81-A5EF-82396E0B9C73}"/>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admin – 1.3</a:t>
            </a:r>
          </a:p>
        </p:txBody>
      </p:sp>
      <p:pic>
        <p:nvPicPr>
          <p:cNvPr id="4" name="Picture 3">
            <a:extLst>
              <a:ext uri="{FF2B5EF4-FFF2-40B4-BE49-F238E27FC236}">
                <a16:creationId xmlns:a16="http://schemas.microsoft.com/office/drawing/2014/main" id="{D3C2B9F6-EE22-F4E9-0C8A-D2795468E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397" y="491583"/>
            <a:ext cx="6928834" cy="6449325"/>
          </a:xfrm>
          <a:prstGeom prst="rect">
            <a:avLst/>
          </a:prstGeom>
        </p:spPr>
      </p:pic>
    </p:spTree>
    <p:extLst>
      <p:ext uri="{BB962C8B-B14F-4D97-AF65-F5344CB8AC3E}">
        <p14:creationId xmlns:p14="http://schemas.microsoft.com/office/powerpoint/2010/main" val="2653555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80091-8992-7A4A-FB5E-CA9D0632E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4221E-3EF6-A392-2C41-BA207E6F0973}"/>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admin 1.3,4</a:t>
            </a:r>
          </a:p>
        </p:txBody>
      </p:sp>
      <p:pic>
        <p:nvPicPr>
          <p:cNvPr id="4" name="Picture 3">
            <a:extLst>
              <a:ext uri="{FF2B5EF4-FFF2-40B4-BE49-F238E27FC236}">
                <a16:creationId xmlns:a16="http://schemas.microsoft.com/office/drawing/2014/main" id="{2DED9A9A-2AC0-B892-8713-524088D94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843" y="204337"/>
            <a:ext cx="5239481" cy="6449325"/>
          </a:xfrm>
          <a:prstGeom prst="rect">
            <a:avLst/>
          </a:prstGeom>
        </p:spPr>
      </p:pic>
    </p:spTree>
    <p:extLst>
      <p:ext uri="{BB962C8B-B14F-4D97-AF65-F5344CB8AC3E}">
        <p14:creationId xmlns:p14="http://schemas.microsoft.com/office/powerpoint/2010/main" val="37927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872D6-11AD-78B3-E897-4C5565098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24C0C9-9005-A665-E3E4-A7CF0E61981D}"/>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1 level user</a:t>
            </a:r>
          </a:p>
        </p:txBody>
      </p:sp>
      <p:pic>
        <p:nvPicPr>
          <p:cNvPr id="4" name="Picture 3">
            <a:extLst>
              <a:ext uri="{FF2B5EF4-FFF2-40B4-BE49-F238E27FC236}">
                <a16:creationId xmlns:a16="http://schemas.microsoft.com/office/drawing/2014/main" id="{4B125D90-9A1D-669D-C55A-E6104292D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050" y="230788"/>
            <a:ext cx="6335274" cy="6396424"/>
          </a:xfrm>
          <a:prstGeom prst="rect">
            <a:avLst/>
          </a:prstGeom>
        </p:spPr>
      </p:pic>
    </p:spTree>
    <p:extLst>
      <p:ext uri="{BB962C8B-B14F-4D97-AF65-F5344CB8AC3E}">
        <p14:creationId xmlns:p14="http://schemas.microsoft.com/office/powerpoint/2010/main" val="386914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E12D-0526-169E-7494-8AA54CA5C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D6DAF-C0BF-2846-E37C-64690D1610A5}"/>
              </a:ext>
            </a:extLst>
          </p:cNvPr>
          <p:cNvSpPr txBox="1">
            <a:spLocks/>
          </p:cNvSpPr>
          <p:nvPr/>
        </p:nvSpPr>
        <p:spPr>
          <a:xfrm>
            <a:off x="614676" y="958671"/>
            <a:ext cx="6455825" cy="4322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32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sz="3200" dirty="0"/>
              <a:t>2 level user </a:t>
            </a:r>
            <a:r>
              <a:rPr lang="en-US" sz="3200" dirty="0" err="1"/>
              <a:t>dfd</a:t>
            </a:r>
            <a:endParaRPr lang="en-US" sz="3200" dirty="0"/>
          </a:p>
        </p:txBody>
      </p:sp>
      <p:pic>
        <p:nvPicPr>
          <p:cNvPr id="4" name="Picture 3">
            <a:extLst>
              <a:ext uri="{FF2B5EF4-FFF2-40B4-BE49-F238E27FC236}">
                <a16:creationId xmlns:a16="http://schemas.microsoft.com/office/drawing/2014/main" id="{81C1A744-6CD1-7BF2-9F51-D53EE9AB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052" y="143378"/>
            <a:ext cx="6003627" cy="6571243"/>
          </a:xfrm>
          <a:prstGeom prst="rect">
            <a:avLst/>
          </a:prstGeom>
        </p:spPr>
      </p:pic>
    </p:spTree>
    <p:extLst>
      <p:ext uri="{BB962C8B-B14F-4D97-AF65-F5344CB8AC3E}">
        <p14:creationId xmlns:p14="http://schemas.microsoft.com/office/powerpoint/2010/main" val="260629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759-F1F1-EF8C-B869-3581DEC58878}"/>
              </a:ext>
            </a:extLst>
          </p:cNvPr>
          <p:cNvSpPr>
            <a:spLocks noGrp="1"/>
          </p:cNvSpPr>
          <p:nvPr>
            <p:ph type="title"/>
          </p:nvPr>
        </p:nvSpPr>
        <p:spPr>
          <a:xfrm>
            <a:off x="614676" y="649353"/>
            <a:ext cx="7342307" cy="1133856"/>
          </a:xfrm>
        </p:spPr>
        <p:txBody>
          <a:bodyPr/>
          <a:lstStyle/>
          <a:p>
            <a:r>
              <a:rPr lang="en-US" dirty="0"/>
              <a:t>conclusion</a:t>
            </a:r>
          </a:p>
        </p:txBody>
      </p:sp>
      <p:sp>
        <p:nvSpPr>
          <p:cNvPr id="3" name="Content Placeholder 2">
            <a:extLst>
              <a:ext uri="{FF2B5EF4-FFF2-40B4-BE49-F238E27FC236}">
                <a16:creationId xmlns:a16="http://schemas.microsoft.com/office/drawing/2014/main" id="{A9D80851-C5F2-718B-E7F2-4B2752953647}"/>
              </a:ext>
            </a:extLst>
          </p:cNvPr>
          <p:cNvSpPr>
            <a:spLocks noGrp="1"/>
          </p:cNvSpPr>
          <p:nvPr>
            <p:ph sz="quarter" idx="13"/>
          </p:nvPr>
        </p:nvSpPr>
        <p:spPr>
          <a:xfrm>
            <a:off x="614676" y="1996225"/>
            <a:ext cx="10890374" cy="3516825"/>
          </a:xfrm>
        </p:spPr>
        <p:txBody>
          <a:bodyPr>
            <a:normAutofit/>
          </a:bodyPr>
          <a:lstStyle/>
          <a:p>
            <a:pPr marL="22860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NSS Management System app, built using React Native with Expo for the frontend and Node.js with MySQL for the backend, provides a seamless and efficient platform for managing NSS activities. This system enhances user engagement by enabling easy event registration, profile management, and event tracking. For administrators, it offers robust tools to manage events, registrations, users, and an image gallery, ensuring smooth coordination within the NSS community.</a:t>
            </a:r>
          </a:p>
          <a:p>
            <a:pPr>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a user-friendly interface and a structured database, this app improves accessibility and efficiency for both users and admins. By leveraging modern technologies, it simplifies the management process, fosters greater participation in NSS activities, and ensures an organized digital experience.</a:t>
            </a:r>
            <a:endParaRPr lang="en-US" dirty="0"/>
          </a:p>
        </p:txBody>
      </p:sp>
    </p:spTree>
    <p:extLst>
      <p:ext uri="{BB962C8B-B14F-4D97-AF65-F5344CB8AC3E}">
        <p14:creationId xmlns:p14="http://schemas.microsoft.com/office/powerpoint/2010/main" val="368142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479444" y="429768"/>
            <a:ext cx="3607924" cy="1347517"/>
          </a:xfrm>
        </p:spPr>
        <p:txBody>
          <a:bodyPr/>
          <a:lstStyle/>
          <a:p>
            <a:r>
              <a:rPr lang="en-US" dirty="0"/>
              <a:t>1. introduction</a:t>
            </a:r>
          </a:p>
        </p:txBody>
      </p:sp>
      <p:sp>
        <p:nvSpPr>
          <p:cNvPr id="6" name="Content Placeholder 5">
            <a:extLst>
              <a:ext uri="{FF2B5EF4-FFF2-40B4-BE49-F238E27FC236}">
                <a16:creationId xmlns:a16="http://schemas.microsoft.com/office/drawing/2014/main" id="{AD3DECD0-3B40-B604-1CC6-0BC353372D15}"/>
              </a:ext>
            </a:extLst>
          </p:cNvPr>
          <p:cNvSpPr>
            <a:spLocks noGrp="1"/>
          </p:cNvSpPr>
          <p:nvPr>
            <p:ph sz="quarter" idx="13"/>
          </p:nvPr>
        </p:nvSpPr>
        <p:spPr>
          <a:xfrm>
            <a:off x="612648" y="1893194"/>
            <a:ext cx="3474720" cy="4352158"/>
          </a:xfrm>
        </p:spPr>
        <p:txBody>
          <a:bodyPr>
            <a:normAutofit/>
          </a:bodyPr>
          <a:lstStyle/>
          <a:p>
            <a:pPr marL="0" indent="0">
              <a:buNone/>
            </a:pPr>
            <a:r>
              <a:rPr lang="en-US" dirty="0"/>
              <a:t>The NSS Management System streamlines volunteer registration, event tracking, and activity reporting for National Service Scheme units. It enhances coordination, engagement, and impact assessment efficiently.</a:t>
            </a:r>
            <a:endParaRPr lang="en-US" sz="1800" dirty="0"/>
          </a:p>
        </p:txBody>
      </p:sp>
      <p:pic>
        <p:nvPicPr>
          <p:cNvPr id="5" name="Picture Placeholder 17">
            <a:extLst>
              <a:ext uri="{FF2B5EF4-FFF2-40B4-BE49-F238E27FC236}">
                <a16:creationId xmlns:a16="http://schemas.microsoft.com/office/drawing/2014/main" id="{1E2AE8C1-914A-A93B-B34C-7327E4FE29B9}"/>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backgroundRemoval t="13994" b="86006" l="10000" r="90000">
                        <a14:foregroundMark x1="53889" y1="26806" x2="45417" y2="27083"/>
                        <a14:foregroundMark x1="53889" y1="27778" x2="43194" y2="27778"/>
                        <a14:foregroundMark x1="43194" y1="27778" x2="36806" y2="33333"/>
                        <a14:foregroundMark x1="36806" y1="33333" x2="34028" y2="34306"/>
                        <a14:foregroundMark x1="35139" y1="31806" x2="26250" y2="37639"/>
                        <a14:foregroundMark x1="26250" y1="37639" x2="27917" y2="41806"/>
                        <a14:foregroundMark x1="27917" y1="53611" x2="40556" y2="69722"/>
                        <a14:foregroundMark x1="40556" y1="69722" x2="56528" y2="72639"/>
                        <a14:foregroundMark x1="56528" y1="72639" x2="63472" y2="64722"/>
                        <a14:foregroundMark x1="63472" y1="64722" x2="60556" y2="54444"/>
                        <a14:foregroundMark x1="60556" y1="54444" x2="68611" y2="58611"/>
                        <a14:foregroundMark x1="68611" y1="58611" x2="65000" y2="67500"/>
                        <a14:foregroundMark x1="65000" y1="67500" x2="62917" y2="35000"/>
                        <a14:foregroundMark x1="62917" y1="35000" x2="59861" y2="28333"/>
                        <a14:foregroundMark x1="59861" y1="28333" x2="71806" y2="41111"/>
                        <a14:foregroundMark x1="71806" y1="41111" x2="68333" y2="36806"/>
                        <a14:foregroundMark x1="72778" y1="57917" x2="69444" y2="58750"/>
                      </a14:backgroundRemoval>
                    </a14:imgEffect>
                  </a14:imgLayer>
                </a14:imgProps>
              </a:ext>
              <a:ext uri="{28A0092B-C50C-407E-A947-70E740481C1C}">
                <a14:useLocalDpi xmlns:a14="http://schemas.microsoft.com/office/drawing/2010/main" val="0"/>
              </a:ext>
            </a:extLst>
          </a:blip>
          <a:srcRect t="4993" b="4993"/>
          <a:stretch/>
        </p:blipFill>
        <p:spPr/>
      </p:pic>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396585" y="159312"/>
            <a:ext cx="9198864" cy="846528"/>
          </a:xfrm>
        </p:spPr>
        <p:txBody>
          <a:bodyPr>
            <a:normAutofit/>
          </a:bodyPr>
          <a:lstStyle/>
          <a:p>
            <a:r>
              <a:rPr lang="en-US" dirty="0"/>
              <a:t>synopsis</a:t>
            </a:r>
          </a:p>
        </p:txBody>
      </p:sp>
      <p:sp>
        <p:nvSpPr>
          <p:cNvPr id="6" name="TextBox 5">
            <a:extLst>
              <a:ext uri="{FF2B5EF4-FFF2-40B4-BE49-F238E27FC236}">
                <a16:creationId xmlns:a16="http://schemas.microsoft.com/office/drawing/2014/main" id="{5C35093A-1B45-43B9-4E6E-A629BCE8F0F0}"/>
              </a:ext>
            </a:extLst>
          </p:cNvPr>
          <p:cNvSpPr txBox="1"/>
          <p:nvPr/>
        </p:nvSpPr>
        <p:spPr>
          <a:xfrm>
            <a:off x="463641" y="1429555"/>
            <a:ext cx="3657599" cy="461665"/>
          </a:xfrm>
          <a:prstGeom prst="rect">
            <a:avLst/>
          </a:prstGeom>
          <a:noFill/>
        </p:spPr>
        <p:txBody>
          <a:bodyPr wrap="square" rtlCol="0">
            <a:spAutoFit/>
          </a:bodyPr>
          <a:lstStyle/>
          <a:p>
            <a:r>
              <a:rPr lang="en-US" sz="2400" dirty="0">
                <a:solidFill>
                  <a:schemeClr val="bg1">
                    <a:lumMod val="50000"/>
                    <a:lumOff val="50000"/>
                  </a:schemeClr>
                </a:solidFill>
                <a:latin typeface="Batang (Headings)"/>
              </a:rPr>
              <a:t>PROJECT TITLE:</a:t>
            </a:r>
            <a:endParaRPr lang="en-IN" sz="2400" dirty="0">
              <a:solidFill>
                <a:schemeClr val="bg1">
                  <a:lumMod val="50000"/>
                  <a:lumOff val="50000"/>
                </a:schemeClr>
              </a:solidFill>
              <a:latin typeface="Batang (Headings)"/>
            </a:endParaRPr>
          </a:p>
        </p:txBody>
      </p:sp>
      <p:sp>
        <p:nvSpPr>
          <p:cNvPr id="7" name="TextBox 6">
            <a:extLst>
              <a:ext uri="{FF2B5EF4-FFF2-40B4-BE49-F238E27FC236}">
                <a16:creationId xmlns:a16="http://schemas.microsoft.com/office/drawing/2014/main" id="{21972545-E6B7-DDDF-A66B-2B98938F2B32}"/>
              </a:ext>
            </a:extLst>
          </p:cNvPr>
          <p:cNvSpPr txBox="1"/>
          <p:nvPr/>
        </p:nvSpPr>
        <p:spPr>
          <a:xfrm>
            <a:off x="463641" y="1891220"/>
            <a:ext cx="6426557" cy="584775"/>
          </a:xfrm>
          <a:prstGeom prst="rect">
            <a:avLst/>
          </a:prstGeom>
          <a:noFill/>
        </p:spPr>
        <p:txBody>
          <a:bodyPr wrap="square" rtlCol="0">
            <a:spAutoFit/>
          </a:bodyPr>
          <a:lstStyle/>
          <a:p>
            <a:r>
              <a:rPr lang="en-US" sz="3200" b="1" dirty="0">
                <a:latin typeface="Batang (Headings)"/>
              </a:rPr>
              <a:t>NSS MANAGEMENT SYSTEM</a:t>
            </a:r>
            <a:endParaRPr lang="en-IN" sz="3200" b="1" dirty="0">
              <a:latin typeface="Batang (Headings)"/>
            </a:endParaRPr>
          </a:p>
        </p:txBody>
      </p:sp>
      <p:sp>
        <p:nvSpPr>
          <p:cNvPr id="9" name="TextBox 8">
            <a:extLst>
              <a:ext uri="{FF2B5EF4-FFF2-40B4-BE49-F238E27FC236}">
                <a16:creationId xmlns:a16="http://schemas.microsoft.com/office/drawing/2014/main" id="{8DEC704F-D0E1-9505-176D-9DC2A1149E69}"/>
              </a:ext>
            </a:extLst>
          </p:cNvPr>
          <p:cNvSpPr txBox="1"/>
          <p:nvPr/>
        </p:nvSpPr>
        <p:spPr>
          <a:xfrm>
            <a:off x="463641" y="2632711"/>
            <a:ext cx="6098146" cy="461665"/>
          </a:xfrm>
          <a:prstGeom prst="rect">
            <a:avLst/>
          </a:prstGeom>
          <a:noFill/>
        </p:spPr>
        <p:txBody>
          <a:bodyPr wrap="square">
            <a:spAutoFit/>
          </a:bodyPr>
          <a:lstStyle/>
          <a:p>
            <a:r>
              <a:rPr lang="en-US" sz="2400" dirty="0">
                <a:solidFill>
                  <a:schemeClr val="bg1">
                    <a:lumMod val="50000"/>
                    <a:lumOff val="50000"/>
                  </a:schemeClr>
                </a:solidFill>
                <a:latin typeface="Batang (Headings)"/>
              </a:rPr>
              <a:t>LANGUAGE:</a:t>
            </a:r>
            <a:endParaRPr lang="en-IN" sz="2400" dirty="0">
              <a:solidFill>
                <a:schemeClr val="bg1">
                  <a:lumMod val="50000"/>
                  <a:lumOff val="50000"/>
                </a:schemeClr>
              </a:solidFill>
              <a:latin typeface="Batang (Headings)"/>
            </a:endParaRPr>
          </a:p>
        </p:txBody>
      </p:sp>
      <p:sp>
        <p:nvSpPr>
          <p:cNvPr id="10" name="TextBox 9">
            <a:extLst>
              <a:ext uri="{FF2B5EF4-FFF2-40B4-BE49-F238E27FC236}">
                <a16:creationId xmlns:a16="http://schemas.microsoft.com/office/drawing/2014/main" id="{C0F20DE6-8C36-D501-AE11-5025FF93966A}"/>
              </a:ext>
            </a:extLst>
          </p:cNvPr>
          <p:cNvSpPr txBox="1"/>
          <p:nvPr/>
        </p:nvSpPr>
        <p:spPr>
          <a:xfrm>
            <a:off x="463641" y="3094376"/>
            <a:ext cx="5125790" cy="1200329"/>
          </a:xfrm>
          <a:prstGeom prst="rect">
            <a:avLst/>
          </a:prstGeom>
          <a:noFill/>
        </p:spPr>
        <p:txBody>
          <a:bodyPr wrap="square" rtlCol="0">
            <a:spAutoFit/>
          </a:bodyPr>
          <a:lstStyle/>
          <a:p>
            <a:r>
              <a:rPr lang="en-US" sz="2400" b="1" dirty="0">
                <a:latin typeface="Batang (Headings)"/>
              </a:rPr>
              <a:t>REACT NATIVE – EXPO</a:t>
            </a:r>
          </a:p>
          <a:p>
            <a:r>
              <a:rPr lang="en-US" sz="2400" b="1" dirty="0">
                <a:latin typeface="Batang (Headings)"/>
              </a:rPr>
              <a:t>NODEJS</a:t>
            </a:r>
          </a:p>
          <a:p>
            <a:r>
              <a:rPr lang="en-US" sz="2400" b="1" dirty="0">
                <a:latin typeface="Batang (Headings)"/>
              </a:rPr>
              <a:t>MYSQL</a:t>
            </a:r>
            <a:endParaRPr lang="en-IN" sz="2400" b="1" dirty="0">
              <a:latin typeface="Batang (Headings)"/>
            </a:endParaRPr>
          </a:p>
        </p:txBody>
      </p:sp>
      <p:sp>
        <p:nvSpPr>
          <p:cNvPr id="11" name="TextBox 10">
            <a:extLst>
              <a:ext uri="{FF2B5EF4-FFF2-40B4-BE49-F238E27FC236}">
                <a16:creationId xmlns:a16="http://schemas.microsoft.com/office/drawing/2014/main" id="{23E4730A-DE84-D2B5-15DD-111D03231EDD}"/>
              </a:ext>
            </a:extLst>
          </p:cNvPr>
          <p:cNvSpPr txBox="1"/>
          <p:nvPr/>
        </p:nvSpPr>
        <p:spPr>
          <a:xfrm>
            <a:off x="371342" y="4382006"/>
            <a:ext cx="6098146" cy="461665"/>
          </a:xfrm>
          <a:prstGeom prst="rect">
            <a:avLst/>
          </a:prstGeom>
          <a:noFill/>
        </p:spPr>
        <p:txBody>
          <a:bodyPr wrap="square">
            <a:spAutoFit/>
          </a:bodyPr>
          <a:lstStyle/>
          <a:p>
            <a:r>
              <a:rPr lang="en-US" sz="2400" dirty="0">
                <a:solidFill>
                  <a:schemeClr val="bg1">
                    <a:lumMod val="50000"/>
                    <a:lumOff val="50000"/>
                  </a:schemeClr>
                </a:solidFill>
                <a:latin typeface="Batang (Headings)"/>
              </a:rPr>
              <a:t>DEVICE &amp; TOOLS</a:t>
            </a:r>
            <a:endParaRPr lang="en-IN" sz="2400" dirty="0">
              <a:solidFill>
                <a:schemeClr val="bg1">
                  <a:lumMod val="50000"/>
                  <a:lumOff val="50000"/>
                </a:schemeClr>
              </a:solidFill>
              <a:latin typeface="Batang (Headings)"/>
            </a:endParaRPr>
          </a:p>
        </p:txBody>
      </p:sp>
      <p:sp>
        <p:nvSpPr>
          <p:cNvPr id="12" name="TextBox 11">
            <a:extLst>
              <a:ext uri="{FF2B5EF4-FFF2-40B4-BE49-F238E27FC236}">
                <a16:creationId xmlns:a16="http://schemas.microsoft.com/office/drawing/2014/main" id="{567119AA-729A-FBC0-79A4-B80A5D0C33ED}"/>
              </a:ext>
            </a:extLst>
          </p:cNvPr>
          <p:cNvSpPr txBox="1"/>
          <p:nvPr/>
        </p:nvSpPr>
        <p:spPr>
          <a:xfrm>
            <a:off x="463641" y="4843671"/>
            <a:ext cx="5125790" cy="1569660"/>
          </a:xfrm>
          <a:prstGeom prst="rect">
            <a:avLst/>
          </a:prstGeom>
          <a:noFill/>
        </p:spPr>
        <p:txBody>
          <a:bodyPr wrap="square" rtlCol="0">
            <a:spAutoFit/>
          </a:bodyPr>
          <a:lstStyle/>
          <a:p>
            <a:r>
              <a:rPr lang="en-US" sz="2400" b="1" dirty="0">
                <a:latin typeface="Batang (Headings)"/>
              </a:rPr>
              <a:t>EXPO GO - ANDROID APP </a:t>
            </a:r>
          </a:p>
          <a:p>
            <a:r>
              <a:rPr lang="en-US" sz="2400" b="1" dirty="0">
                <a:latin typeface="Batang (Headings)"/>
              </a:rPr>
              <a:t>VS CODE</a:t>
            </a:r>
          </a:p>
          <a:p>
            <a:endParaRPr lang="en-US" sz="2400" b="1" dirty="0">
              <a:latin typeface="Batang (Headings)"/>
            </a:endParaRPr>
          </a:p>
          <a:p>
            <a:endParaRPr lang="en-IN" sz="2400" b="1" dirty="0">
              <a:latin typeface="Batang (Headings)"/>
            </a:endParaRPr>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537-5536-95E9-BC8C-969E90A723A3}"/>
              </a:ext>
            </a:extLst>
          </p:cNvPr>
          <p:cNvSpPr>
            <a:spLocks noGrp="1"/>
          </p:cNvSpPr>
          <p:nvPr>
            <p:ph type="ctrTitle"/>
          </p:nvPr>
        </p:nvSpPr>
        <p:spPr>
          <a:xfrm>
            <a:off x="3622562" y="876744"/>
            <a:ext cx="7124593" cy="655356"/>
          </a:xfrm>
        </p:spPr>
        <p:txBody>
          <a:bodyPr>
            <a:normAutofit fontScale="90000"/>
          </a:bodyPr>
          <a:lstStyle/>
          <a:p>
            <a:r>
              <a:rPr lang="en-US" dirty="0"/>
              <a:t> 2. PROJECT INTODUCTION</a:t>
            </a:r>
          </a:p>
        </p:txBody>
      </p:sp>
      <p:sp>
        <p:nvSpPr>
          <p:cNvPr id="12" name="TextBox 11">
            <a:extLst>
              <a:ext uri="{FF2B5EF4-FFF2-40B4-BE49-F238E27FC236}">
                <a16:creationId xmlns:a16="http://schemas.microsoft.com/office/drawing/2014/main" id="{5B305F4F-A40F-823A-CF05-73F352B14C00}"/>
              </a:ext>
            </a:extLst>
          </p:cNvPr>
          <p:cNvSpPr txBox="1"/>
          <p:nvPr/>
        </p:nvSpPr>
        <p:spPr>
          <a:xfrm>
            <a:off x="3343867" y="1880315"/>
            <a:ext cx="7681982" cy="3416320"/>
          </a:xfrm>
          <a:prstGeom prst="rect">
            <a:avLst/>
          </a:prstGeom>
          <a:noFill/>
        </p:spPr>
        <p:txBody>
          <a:bodyPr wrap="square" rtlCol="0">
            <a:spAutoFit/>
          </a:bodyPr>
          <a:lstStyle/>
          <a:p>
            <a:pPr algn="ctr">
              <a:buNone/>
            </a:pPr>
            <a:r>
              <a:rPr lang="en-US" dirty="0"/>
              <a:t>The NSS Management System is an Android app designed to streamline the registration and management of events within the National Service Scheme. Users can sign in, sign up, and edit their profiles to stay up to date with upcoming and past events. The app also allows users to register for events, providing an easy way to engage with the program.</a:t>
            </a:r>
          </a:p>
          <a:p>
            <a:pPr algn="ctr">
              <a:buNone/>
            </a:pPr>
            <a:endParaRPr lang="en-US" dirty="0"/>
          </a:p>
          <a:p>
            <a:pPr algn="ctr"/>
            <a:r>
              <a:rPr lang="en-US" dirty="0"/>
              <a:t>For administrators, the app offers comprehensive control over event management, user registrations, and user data. Admins can add, modify, or delete events, handle event registrations, manage user profiles, and organize an image gallery to showcase event photos. This system enhances coordination and engagement within the NSS community.</a:t>
            </a:r>
          </a:p>
          <a:p>
            <a:pPr algn="ctr"/>
            <a:endParaRPr lang="en-IN" dirty="0"/>
          </a:p>
        </p:txBody>
      </p:sp>
    </p:spTree>
    <p:extLst>
      <p:ext uri="{BB962C8B-B14F-4D97-AF65-F5344CB8AC3E}">
        <p14:creationId xmlns:p14="http://schemas.microsoft.com/office/powerpoint/2010/main" val="75705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F9BA-CF1D-D2D7-69BD-6AB5EAFE3838}"/>
              </a:ext>
            </a:extLst>
          </p:cNvPr>
          <p:cNvSpPr>
            <a:spLocks noGrp="1"/>
          </p:cNvSpPr>
          <p:nvPr>
            <p:ph type="title"/>
          </p:nvPr>
        </p:nvSpPr>
        <p:spPr/>
        <p:txBody>
          <a:bodyPr/>
          <a:lstStyle/>
          <a:p>
            <a:r>
              <a:rPr lang="en-US" dirty="0"/>
              <a:t>Objectives of</a:t>
            </a:r>
            <a:br>
              <a:rPr lang="en-US" dirty="0"/>
            </a:br>
            <a:r>
              <a:rPr lang="en-US" dirty="0"/>
              <a:t>  system</a:t>
            </a:r>
          </a:p>
        </p:txBody>
      </p:sp>
      <p:sp>
        <p:nvSpPr>
          <p:cNvPr id="4" name="Rectangle 1">
            <a:extLst>
              <a:ext uri="{FF2B5EF4-FFF2-40B4-BE49-F238E27FC236}">
                <a16:creationId xmlns:a16="http://schemas.microsoft.com/office/drawing/2014/main" id="{EE9C53E1-57B4-A0A1-7340-0847ED3DB645}"/>
              </a:ext>
            </a:extLst>
          </p:cNvPr>
          <p:cNvSpPr>
            <a:spLocks noGrp="1" noChangeArrowheads="1"/>
          </p:cNvSpPr>
          <p:nvPr>
            <p:ph sz="quarter" idx="13"/>
          </p:nvPr>
        </p:nvSpPr>
        <p:spPr bwMode="auto">
          <a:xfrm>
            <a:off x="5442231" y="919480"/>
            <a:ext cx="425196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Authentication</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Registration</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Management</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Management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Registration Tracking</a:t>
            </a:r>
            <a:r>
              <a:rPr kumimoji="0" lang="en-US" altLang="en-US" sz="2000" b="0" i="0" u="none" strike="noStrike" cap="none" normalizeH="0" baseline="0" dirty="0">
                <a:ln>
                  <a:noFill/>
                </a:ln>
                <a:solidFill>
                  <a:schemeClr val="bg2">
                    <a:lumMod val="50000"/>
                  </a:schemeClr>
                </a:solidFill>
                <a:effectLst/>
                <a:latin typeface="Batang (Headings)"/>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Event Visibility</a:t>
            </a: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Image Gallery Management</a:t>
            </a:r>
            <a:endParaRPr lang="en-US" altLang="en-US" sz="2000" dirty="0">
              <a:solidFill>
                <a:schemeClr val="bg2">
                  <a:lumMod val="50000"/>
                </a:schemeClr>
              </a:solidFill>
              <a:latin typeface="Batang (Headings)"/>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2">
                    <a:lumMod val="50000"/>
                  </a:schemeClr>
                </a:solidFill>
                <a:effectLst/>
                <a:latin typeface="Batang (Headings)"/>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User Engagement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2">
                  <a:lumMod val="50000"/>
                </a:schemeClr>
              </a:solidFill>
              <a:effectLst/>
              <a:latin typeface="Batang (Heading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50000"/>
                  </a:schemeClr>
                </a:solidFill>
                <a:effectLst/>
                <a:latin typeface="Batang (Headings)"/>
              </a:rPr>
              <a:t>  Admin Control Panel</a:t>
            </a:r>
            <a:endParaRPr kumimoji="0" lang="en-US" altLang="en-US" sz="2000" b="0" i="0" u="none" strike="noStrike" cap="none" normalizeH="0" baseline="0" dirty="0">
              <a:ln>
                <a:noFill/>
              </a:ln>
              <a:solidFill>
                <a:schemeClr val="bg2">
                  <a:lumMod val="50000"/>
                </a:schemeClr>
              </a:solidFill>
              <a:effectLst/>
              <a:latin typeface="Batang (Headings)"/>
            </a:endParaRPr>
          </a:p>
        </p:txBody>
      </p:sp>
    </p:spTree>
    <p:extLst>
      <p:ext uri="{BB962C8B-B14F-4D97-AF65-F5344CB8AC3E}">
        <p14:creationId xmlns:p14="http://schemas.microsoft.com/office/powerpoint/2010/main" val="219824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60252-BD3E-9626-F51E-9DCBF85F8EA3}"/>
              </a:ext>
            </a:extLst>
          </p:cNvPr>
          <p:cNvSpPr>
            <a:spLocks noGrp="1"/>
          </p:cNvSpPr>
          <p:nvPr>
            <p:ph sz="quarter" idx="13"/>
          </p:nvPr>
        </p:nvSpPr>
        <p:spPr>
          <a:xfrm>
            <a:off x="5933202" y="1721225"/>
            <a:ext cx="4470341" cy="524435"/>
          </a:xfrm>
        </p:spPr>
        <p:txBody>
          <a:bodyPr/>
          <a:lstStyle/>
          <a:p>
            <a:r>
              <a:rPr lang="en-IN" dirty="0"/>
              <a:t>software Requirements</a:t>
            </a:r>
          </a:p>
        </p:txBody>
      </p:sp>
      <p:sp>
        <p:nvSpPr>
          <p:cNvPr id="3" name="Title 2">
            <a:extLst>
              <a:ext uri="{FF2B5EF4-FFF2-40B4-BE49-F238E27FC236}">
                <a16:creationId xmlns:a16="http://schemas.microsoft.com/office/drawing/2014/main" id="{27819B2B-6C99-8B7C-6909-BC812DB910AA}"/>
              </a:ext>
            </a:extLst>
          </p:cNvPr>
          <p:cNvSpPr>
            <a:spLocks noGrp="1"/>
          </p:cNvSpPr>
          <p:nvPr>
            <p:ph type="title"/>
          </p:nvPr>
        </p:nvSpPr>
        <p:spPr>
          <a:xfrm>
            <a:off x="0" y="48409"/>
            <a:ext cx="4672046" cy="1183342"/>
          </a:xfrm>
        </p:spPr>
        <p:txBody>
          <a:bodyPr>
            <a:normAutofit fontScale="90000"/>
          </a:bodyPr>
          <a:lstStyle/>
          <a:p>
            <a:pPr algn="ctr"/>
            <a:r>
              <a:rPr lang="en-US" dirty="0"/>
              <a:t>3. configuration</a:t>
            </a:r>
            <a:endParaRPr lang="en-IN" dirty="0"/>
          </a:p>
        </p:txBody>
      </p:sp>
      <p:sp>
        <p:nvSpPr>
          <p:cNvPr id="6" name="TextBox 5">
            <a:extLst>
              <a:ext uri="{FF2B5EF4-FFF2-40B4-BE49-F238E27FC236}">
                <a16:creationId xmlns:a16="http://schemas.microsoft.com/office/drawing/2014/main" id="{1EDB848F-1734-6F7D-231A-43536783D410}"/>
              </a:ext>
            </a:extLst>
          </p:cNvPr>
          <p:cNvSpPr txBox="1"/>
          <p:nvPr/>
        </p:nvSpPr>
        <p:spPr>
          <a:xfrm>
            <a:off x="1089211" y="2224143"/>
            <a:ext cx="4053482" cy="3693319"/>
          </a:xfrm>
          <a:prstGeom prst="rect">
            <a:avLst/>
          </a:prstGeom>
          <a:noFill/>
        </p:spPr>
        <p:txBody>
          <a:bodyPr wrap="square" rtlCol="0">
            <a:spAutoFit/>
          </a:bodyPr>
          <a:lstStyle/>
          <a:p>
            <a:pPr marL="285750" indent="-285750">
              <a:buFont typeface="Courier New" panose="02070309020205020404" pitchFamily="49" charset="0"/>
              <a:buChar char="o"/>
            </a:pPr>
            <a:r>
              <a:rPr lang="en-US" i="1" dirty="0"/>
              <a:t>Processor</a:t>
            </a:r>
            <a:r>
              <a:rPr lang="en-US" dirty="0"/>
              <a:t>: Intel Core i5 or higher (recommended)</a:t>
            </a:r>
          </a:p>
          <a:p>
            <a:endParaRPr lang="en-US" dirty="0"/>
          </a:p>
          <a:p>
            <a:pPr marL="285750" indent="-285750">
              <a:buFont typeface="Courier New" panose="02070309020205020404" pitchFamily="49" charset="0"/>
              <a:buChar char="o"/>
            </a:pPr>
            <a:r>
              <a:rPr lang="en-US" i="1" dirty="0"/>
              <a:t>RAM</a:t>
            </a:r>
            <a:r>
              <a:rPr lang="en-US" dirty="0"/>
              <a:t>: 8GB (minimum), 16GB (recommended for smooth multitasking)</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IN" i="1" dirty="0"/>
              <a:t>Storage</a:t>
            </a:r>
            <a:r>
              <a:rPr lang="en-IN" dirty="0"/>
              <a:t>: 256GB SSD (minimum), 512GB SSD (recommended)</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US" i="1" dirty="0"/>
              <a:t>Operating System</a:t>
            </a:r>
            <a:r>
              <a:rPr lang="en-US" dirty="0"/>
              <a:t>: Windows 10/11, macOS, or Linux</a:t>
            </a:r>
          </a:p>
          <a:p>
            <a:pPr marL="285750" indent="-285750">
              <a:buFont typeface="Courier New" panose="02070309020205020404" pitchFamily="49" charset="0"/>
              <a:buChar char="o"/>
            </a:pPr>
            <a:endParaRPr lang="en-IN" dirty="0"/>
          </a:p>
        </p:txBody>
      </p:sp>
      <p:sp>
        <p:nvSpPr>
          <p:cNvPr id="7" name="Content Placeholder 1">
            <a:extLst>
              <a:ext uri="{FF2B5EF4-FFF2-40B4-BE49-F238E27FC236}">
                <a16:creationId xmlns:a16="http://schemas.microsoft.com/office/drawing/2014/main" id="{4D472742-367D-908B-942D-71D04B9DB06F}"/>
              </a:ext>
            </a:extLst>
          </p:cNvPr>
          <p:cNvSpPr txBox="1">
            <a:spLocks/>
          </p:cNvSpPr>
          <p:nvPr/>
        </p:nvSpPr>
        <p:spPr>
          <a:xfrm>
            <a:off x="824752" y="1707777"/>
            <a:ext cx="4446495" cy="631116"/>
          </a:xfrm>
          <a:prstGeom prst="rect">
            <a:avLst/>
          </a:prstGeom>
        </p:spPr>
        <p:txBody>
          <a:bodyPr vert="horz" lIns="91440" tIns="45720" rIns="91440" bIns="45720" rtlCol="0">
            <a:normAutofit/>
          </a:bodyPr>
          <a:lstStyle>
            <a:lvl1pPr marL="285750" indent="-285750"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cap="all" spc="10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Hardware Requirements</a:t>
            </a:r>
          </a:p>
          <a:p>
            <a:endParaRPr lang="en-IN" dirty="0"/>
          </a:p>
        </p:txBody>
      </p:sp>
      <p:sp>
        <p:nvSpPr>
          <p:cNvPr id="8" name="TextBox 7">
            <a:extLst>
              <a:ext uri="{FF2B5EF4-FFF2-40B4-BE49-F238E27FC236}">
                <a16:creationId xmlns:a16="http://schemas.microsoft.com/office/drawing/2014/main" id="{B2A3A7A1-8BC4-545D-AEA5-0C2539CB575D}"/>
              </a:ext>
            </a:extLst>
          </p:cNvPr>
          <p:cNvSpPr txBox="1"/>
          <p:nvPr/>
        </p:nvSpPr>
        <p:spPr>
          <a:xfrm>
            <a:off x="6299052" y="2224143"/>
            <a:ext cx="5502984" cy="3416320"/>
          </a:xfrm>
          <a:prstGeom prst="rect">
            <a:avLst/>
          </a:prstGeom>
          <a:noFill/>
        </p:spPr>
        <p:txBody>
          <a:bodyPr wrap="square" rtlCol="0">
            <a:spAutoFit/>
          </a:bodyPr>
          <a:lstStyle/>
          <a:p>
            <a:pPr marL="285750" indent="-285750">
              <a:buFont typeface="Courier New" panose="02070309020205020404" pitchFamily="49" charset="0"/>
              <a:buChar char="o"/>
            </a:pPr>
            <a:r>
              <a:rPr lang="en-US" i="1" dirty="0"/>
              <a:t>Node.js </a:t>
            </a:r>
            <a:r>
              <a:rPr lang="en-US" dirty="0"/>
              <a:t>(Latest LTS version) – Required for running React Native </a:t>
            </a:r>
            <a:endParaRPr lang="en-IN" i="1" dirty="0"/>
          </a:p>
          <a:p>
            <a:pPr marL="285750" indent="-285750">
              <a:buFont typeface="Courier New" panose="02070309020205020404" pitchFamily="49" charset="0"/>
              <a:buChar char="o"/>
            </a:pPr>
            <a:endParaRPr lang="en-IN" i="1" dirty="0"/>
          </a:p>
          <a:p>
            <a:pPr marL="285750" indent="-285750">
              <a:buFont typeface="Courier New" panose="02070309020205020404" pitchFamily="49" charset="0"/>
              <a:buChar char="o"/>
            </a:pPr>
            <a:r>
              <a:rPr lang="en-IN" i="1" dirty="0"/>
              <a:t>MySQL Server </a:t>
            </a:r>
            <a:r>
              <a:rPr lang="en-IN" dirty="0"/>
              <a:t>– Database for storing user, event, and registration data</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US" i="1" dirty="0"/>
              <a:t>Expo Go </a:t>
            </a:r>
            <a:r>
              <a:rPr lang="en-US" dirty="0"/>
              <a:t>(Mobile App) – For testing the app on real devices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a:p>
            <a:endParaRPr lang="en-US" dirty="0"/>
          </a:p>
          <a:p>
            <a:endParaRPr lang="en-IN" dirty="0"/>
          </a:p>
        </p:txBody>
      </p:sp>
    </p:spTree>
    <p:extLst>
      <p:ext uri="{BB962C8B-B14F-4D97-AF65-F5344CB8AC3E}">
        <p14:creationId xmlns:p14="http://schemas.microsoft.com/office/powerpoint/2010/main" val="371929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E3E6-FD25-BADB-3866-6BFAD4146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497E9-DA40-6E89-E4BC-B81977391B64}"/>
              </a:ext>
            </a:extLst>
          </p:cNvPr>
          <p:cNvSpPr>
            <a:spLocks noGrp="1"/>
          </p:cNvSpPr>
          <p:nvPr>
            <p:ph type="title"/>
          </p:nvPr>
        </p:nvSpPr>
        <p:spPr>
          <a:xfrm>
            <a:off x="612648" y="1390918"/>
            <a:ext cx="3779048" cy="785612"/>
          </a:xfrm>
        </p:spPr>
        <p:txBody>
          <a:bodyPr>
            <a:normAutofit/>
          </a:bodyPr>
          <a:lstStyle/>
          <a:p>
            <a:r>
              <a:rPr lang="en-US" sz="2800" dirty="0"/>
              <a:t>tables</a:t>
            </a:r>
          </a:p>
        </p:txBody>
      </p:sp>
      <p:sp>
        <p:nvSpPr>
          <p:cNvPr id="3" name="Content Placeholder 2">
            <a:extLst>
              <a:ext uri="{FF2B5EF4-FFF2-40B4-BE49-F238E27FC236}">
                <a16:creationId xmlns:a16="http://schemas.microsoft.com/office/drawing/2014/main" id="{B474B868-0C9A-9587-FC4B-BDA6F2A6A708}"/>
              </a:ext>
            </a:extLst>
          </p:cNvPr>
          <p:cNvSpPr>
            <a:spLocks noGrp="1"/>
          </p:cNvSpPr>
          <p:nvPr>
            <p:ph sz="quarter" idx="13"/>
          </p:nvPr>
        </p:nvSpPr>
        <p:spPr>
          <a:xfrm>
            <a:off x="612648" y="2176530"/>
            <a:ext cx="8467558" cy="4363362"/>
          </a:xfrm>
        </p:spPr>
        <p:txBody>
          <a:bodyPr/>
          <a:lstStyle/>
          <a:p>
            <a:pPr marL="342900" indent="-342900">
              <a:buFont typeface="+mj-lt"/>
              <a:buAutoNum type="arabicPeriod"/>
            </a:pPr>
            <a:r>
              <a:rPr lang="en-US" dirty="0"/>
              <a:t>users</a:t>
            </a:r>
          </a:p>
          <a:p>
            <a:pPr marL="342900" indent="-342900">
              <a:buFont typeface="+mj-lt"/>
              <a:buAutoNum type="arabicPeriod"/>
            </a:pPr>
            <a:r>
              <a:rPr lang="en-US" dirty="0"/>
              <a:t>events</a:t>
            </a:r>
          </a:p>
          <a:p>
            <a:pPr marL="342900" indent="-342900">
              <a:buFont typeface="+mj-lt"/>
              <a:buAutoNum type="arabicPeriod"/>
            </a:pPr>
            <a:r>
              <a:rPr lang="en-US" dirty="0"/>
              <a:t>registration</a:t>
            </a:r>
          </a:p>
          <a:p>
            <a:pPr marL="342900" indent="-342900">
              <a:buFont typeface="+mj-lt"/>
              <a:buAutoNum type="arabicPeriod"/>
            </a:pPr>
            <a:r>
              <a:rPr lang="en-US" dirty="0"/>
              <a:t>Images</a:t>
            </a:r>
          </a:p>
          <a:p>
            <a:pPr marL="342900" indent="-342900">
              <a:buFont typeface="+mj-lt"/>
              <a:buAutoNum type="arabicPeriod"/>
            </a:pPr>
            <a:r>
              <a:rPr lang="en-US" dirty="0" err="1"/>
              <a:t>Nss</a:t>
            </a:r>
            <a:r>
              <a:rPr lang="en-US" dirty="0"/>
              <a:t> store</a:t>
            </a:r>
          </a:p>
        </p:txBody>
      </p:sp>
      <p:sp>
        <p:nvSpPr>
          <p:cNvPr id="4" name="Title 1">
            <a:extLst>
              <a:ext uri="{FF2B5EF4-FFF2-40B4-BE49-F238E27FC236}">
                <a16:creationId xmlns:a16="http://schemas.microsoft.com/office/drawing/2014/main" id="{ED04A378-071A-9300-AFB2-416B1AF5C395}"/>
              </a:ext>
            </a:extLst>
          </p:cNvPr>
          <p:cNvSpPr txBox="1">
            <a:spLocks/>
          </p:cNvSpPr>
          <p:nvPr/>
        </p:nvSpPr>
        <p:spPr>
          <a:xfrm>
            <a:off x="2956903" y="36490"/>
            <a:ext cx="5852246" cy="78561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0" i="0" kern="1200" cap="all" spc="0" baseline="0">
                <a:solidFill>
                  <a:schemeClr val="tx1">
                    <a:lumMod val="75000"/>
                    <a:lumOff val="25000"/>
                  </a:schemeClr>
                </a:solidFill>
                <a:latin typeface="+mj-lt"/>
                <a:ea typeface="Batang" panose="02030600000101010101" pitchFamily="18" charset="-127"/>
                <a:cs typeface="+mj-cs"/>
              </a:defRPr>
            </a:lvl1pPr>
          </a:lstStyle>
          <a:p>
            <a:r>
              <a:rPr lang="en-US" dirty="0"/>
              <a:t>4. System  design	</a:t>
            </a:r>
          </a:p>
        </p:txBody>
      </p:sp>
    </p:spTree>
    <p:extLst>
      <p:ext uri="{BB962C8B-B14F-4D97-AF65-F5344CB8AC3E}">
        <p14:creationId xmlns:p14="http://schemas.microsoft.com/office/powerpoint/2010/main" val="96408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FC9B1-586F-E2A3-093A-889AA8915558}"/>
              </a:ext>
            </a:extLst>
          </p:cNvPr>
          <p:cNvSpPr>
            <a:spLocks noGrp="1"/>
          </p:cNvSpPr>
          <p:nvPr>
            <p:ph type="title"/>
          </p:nvPr>
        </p:nvSpPr>
        <p:spPr>
          <a:xfrm>
            <a:off x="563880" y="226282"/>
            <a:ext cx="11064240" cy="914400"/>
          </a:xfrm>
        </p:spPr>
        <p:txBody>
          <a:bodyPr/>
          <a:lstStyle/>
          <a:p>
            <a:r>
              <a:rPr lang="en-US" dirty="0"/>
              <a:t>Users table structure</a:t>
            </a:r>
          </a:p>
        </p:txBody>
      </p:sp>
      <p:graphicFrame>
        <p:nvGraphicFramePr>
          <p:cNvPr id="4" name="Content Placeholder 5">
            <a:extLst>
              <a:ext uri="{FF2B5EF4-FFF2-40B4-BE49-F238E27FC236}">
                <a16:creationId xmlns:a16="http://schemas.microsoft.com/office/drawing/2014/main" id="{331ECCB4-FA10-B2D0-50A2-A80D77CD0FC1}"/>
              </a:ext>
            </a:extLst>
          </p:cNvPr>
          <p:cNvGraphicFramePr>
            <a:graphicFrameLocks noGrp="1"/>
          </p:cNvGraphicFramePr>
          <p:nvPr>
            <p:ph idx="1"/>
            <p:extLst>
              <p:ext uri="{D42A27DB-BD31-4B8C-83A1-F6EECF244321}">
                <p14:modId xmlns:p14="http://schemas.microsoft.com/office/powerpoint/2010/main" val="3392162310"/>
              </p:ext>
            </p:extLst>
          </p:nvPr>
        </p:nvGraphicFramePr>
        <p:xfrm>
          <a:off x="564006" y="966492"/>
          <a:ext cx="11064114" cy="5665226"/>
        </p:xfrm>
        <a:graphic>
          <a:graphicData uri="http://schemas.openxmlformats.org/drawingml/2006/table">
            <a:tbl>
              <a:tblPr firstRow="1" bandRow="1">
                <a:tableStyleId>{0505E3EF-67EA-436B-97B2-0124C06EBD24}</a:tableStyleId>
              </a:tblPr>
              <a:tblGrid>
                <a:gridCol w="3011574">
                  <a:extLst>
                    <a:ext uri="{9D8B030D-6E8A-4147-A177-3AD203B41FA5}">
                      <a16:colId xmlns:a16="http://schemas.microsoft.com/office/drawing/2014/main" val="2236123262"/>
                    </a:ext>
                  </a:extLst>
                </a:gridCol>
                <a:gridCol w="4364502">
                  <a:extLst>
                    <a:ext uri="{9D8B030D-6E8A-4147-A177-3AD203B41FA5}">
                      <a16:colId xmlns:a16="http://schemas.microsoft.com/office/drawing/2014/main" val="583127937"/>
                    </a:ext>
                  </a:extLst>
                </a:gridCol>
                <a:gridCol w="3688038">
                  <a:extLst>
                    <a:ext uri="{9D8B030D-6E8A-4147-A177-3AD203B41FA5}">
                      <a16:colId xmlns:a16="http://schemas.microsoft.com/office/drawing/2014/main" val="3633622998"/>
                    </a:ext>
                  </a:extLst>
                </a:gridCol>
              </a:tblGrid>
              <a:tr h="696612">
                <a:tc>
                  <a:txBody>
                    <a:bodyPr/>
                    <a:lstStyle/>
                    <a:p>
                      <a:pPr algn="l"/>
                      <a:r>
                        <a:rPr lang="en-US" sz="1800" b="1" cap="none" baseline="0" dirty="0">
                          <a:solidFill>
                            <a:schemeClr val="tx1">
                              <a:lumMod val="65000"/>
                              <a:lumOff val="35000"/>
                            </a:schemeClr>
                          </a:solidFill>
                          <a:latin typeface="+mn-lt"/>
                        </a:rPr>
                        <a:t>Field Name</a:t>
                      </a:r>
                    </a:p>
                  </a:txBody>
                  <a:tcPr marL="228600" marR="182880" anchor="ctr"/>
                </a:tc>
                <a:tc>
                  <a:txBody>
                    <a:bodyPr/>
                    <a:lstStyle/>
                    <a:p>
                      <a:pPr algn="l"/>
                      <a:r>
                        <a:rPr lang="en-US" sz="1800" b="1" cap="none" baseline="0" dirty="0">
                          <a:solidFill>
                            <a:schemeClr val="tx1">
                              <a:lumMod val="65000"/>
                              <a:lumOff val="35000"/>
                            </a:schemeClr>
                          </a:solidFill>
                          <a:latin typeface="+mn-lt"/>
                        </a:rPr>
                        <a:t>Data Type and Size</a:t>
                      </a:r>
                    </a:p>
                  </a:txBody>
                  <a:tcPr marL="228600" marR="182880" anchor="ctr"/>
                </a:tc>
                <a:tc>
                  <a:txBody>
                    <a:bodyPr/>
                    <a:lstStyle/>
                    <a:p>
                      <a:pPr algn="l"/>
                      <a:r>
                        <a:rPr lang="en-US" sz="1800" b="1" cap="none" baseline="0" dirty="0">
                          <a:solidFill>
                            <a:schemeClr val="tx1">
                              <a:lumMod val="65000"/>
                              <a:lumOff val="35000"/>
                            </a:schemeClr>
                          </a:solidFill>
                          <a:latin typeface="+mn-lt"/>
                        </a:rPr>
                        <a:t>Key</a:t>
                      </a:r>
                    </a:p>
                  </a:txBody>
                  <a:tcPr marL="228600" marR="182880" anchor="ctr"/>
                </a:tc>
                <a:extLst>
                  <a:ext uri="{0D108BD9-81ED-4DB2-BD59-A6C34878D82A}">
                    <a16:rowId xmlns:a16="http://schemas.microsoft.com/office/drawing/2014/main" val="1971733978"/>
                  </a:ext>
                </a:extLst>
              </a:tr>
              <a:tr h="696612">
                <a:tc>
                  <a:txBody>
                    <a:bodyPr/>
                    <a:lstStyle/>
                    <a:p>
                      <a:pPr algn="l"/>
                      <a:r>
                        <a:rPr lang="en-US" sz="1800" b="0" dirty="0">
                          <a:solidFill>
                            <a:schemeClr val="tx1">
                              <a:lumMod val="65000"/>
                              <a:lumOff val="35000"/>
                            </a:schemeClr>
                          </a:solidFill>
                          <a:latin typeface="+mn-lt"/>
                        </a:rPr>
                        <a:t>Id</a:t>
                      </a:r>
                    </a:p>
                  </a:txBody>
                  <a:tcPr marL="228600" marR="182880" anchor="ctr"/>
                </a:tc>
                <a:tc>
                  <a:txBody>
                    <a:bodyPr/>
                    <a:lstStyle/>
                    <a:p>
                      <a:pPr algn="l"/>
                      <a:r>
                        <a:rPr lang="en-US" sz="1800" b="0" dirty="0">
                          <a:solidFill>
                            <a:schemeClr val="tx1">
                              <a:lumMod val="65000"/>
                              <a:lumOff val="35000"/>
                            </a:schemeClr>
                          </a:solidFill>
                          <a:latin typeface="+mn-lt"/>
                        </a:rPr>
                        <a:t>Int </a:t>
                      </a:r>
                    </a:p>
                  </a:txBody>
                  <a:tcPr marL="228600" marR="182880" anchor="ctr"/>
                </a:tc>
                <a:tc>
                  <a:txBody>
                    <a:bodyPr/>
                    <a:lstStyle/>
                    <a:p>
                      <a:pPr algn="l"/>
                      <a:r>
                        <a:rPr lang="en-US" sz="1800" b="0" dirty="0">
                          <a:solidFill>
                            <a:schemeClr val="tx1">
                              <a:lumMod val="65000"/>
                              <a:lumOff val="35000"/>
                            </a:schemeClr>
                          </a:solidFill>
                          <a:latin typeface="+mn-lt"/>
                        </a:rPr>
                        <a:t>primary key , auto </a:t>
                      </a:r>
                      <a:r>
                        <a:rPr lang="en-US" sz="1800" b="0" dirty="0" err="1">
                          <a:solidFill>
                            <a:schemeClr val="tx1">
                              <a:lumMod val="65000"/>
                              <a:lumOff val="35000"/>
                            </a:schemeClr>
                          </a:solidFill>
                          <a:latin typeface="+mn-lt"/>
                        </a:rPr>
                        <a:t>inrement</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458163444"/>
                  </a:ext>
                </a:extLst>
              </a:tr>
              <a:tr h="696612">
                <a:tc>
                  <a:txBody>
                    <a:bodyPr/>
                    <a:lstStyle/>
                    <a:p>
                      <a:pPr algn="l"/>
                      <a:r>
                        <a:rPr lang="en-US" sz="1800" b="0" dirty="0">
                          <a:solidFill>
                            <a:schemeClr val="tx1">
                              <a:lumMod val="65000"/>
                              <a:lumOff val="35000"/>
                            </a:schemeClr>
                          </a:solidFill>
                          <a:latin typeface="+mn-lt"/>
                        </a:rPr>
                        <a:t>name</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Varchar(50) </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825465077"/>
                  </a:ext>
                </a:extLst>
              </a:tr>
              <a:tr h="788942">
                <a:tc>
                  <a:txBody>
                    <a:bodyPr/>
                    <a:lstStyle/>
                    <a:p>
                      <a:pPr algn="l"/>
                      <a:r>
                        <a:rPr lang="en-US" sz="1800" b="0" dirty="0">
                          <a:solidFill>
                            <a:schemeClr val="tx1">
                              <a:lumMod val="65000"/>
                              <a:lumOff val="35000"/>
                            </a:schemeClr>
                          </a:solidFill>
                          <a:latin typeface="+mn-lt"/>
                        </a:rPr>
                        <a:t>email</a:t>
                      </a:r>
                    </a:p>
                  </a:txBody>
                  <a:tcPr marL="228600" marR="182880" anchor="ctr"/>
                </a:tc>
                <a:tc>
                  <a:txBody>
                    <a:bodyPr/>
                    <a:lstStyle/>
                    <a:p>
                      <a:pPr algn="l"/>
                      <a:r>
                        <a:rPr lang="en-US" sz="1800" b="0" dirty="0">
                          <a:solidFill>
                            <a:schemeClr val="tx1">
                              <a:lumMod val="65000"/>
                              <a:lumOff val="35000"/>
                            </a:schemeClr>
                          </a:solidFill>
                          <a:latin typeface="+mn-lt"/>
                        </a:rPr>
                        <a:t>Varchar(100)</a:t>
                      </a:r>
                    </a:p>
                  </a:txBody>
                  <a:tcPr marL="228600" marR="182880" anchor="ctr"/>
                </a:tc>
                <a:tc>
                  <a:txBody>
                    <a:bodyPr/>
                    <a:lstStyle/>
                    <a:p>
                      <a:pPr algn="l"/>
                      <a:r>
                        <a:rPr lang="en-US" sz="1800" b="0" dirty="0">
                          <a:solidFill>
                            <a:schemeClr val="tx1">
                              <a:lumMod val="65000"/>
                              <a:lumOff val="35000"/>
                            </a:schemeClr>
                          </a:solidFill>
                          <a:latin typeface="+mn-lt"/>
                        </a:rPr>
                        <a:t>unique not </a:t>
                      </a:r>
                      <a:r>
                        <a:rPr lang="en-US" sz="1800" b="0" dirty="0" err="1">
                          <a:solidFill>
                            <a:schemeClr val="tx1">
                              <a:lumMod val="65000"/>
                              <a:lumOff val="35000"/>
                            </a:schemeClr>
                          </a:solidFill>
                          <a:latin typeface="+mn-lt"/>
                        </a:rPr>
                        <a:t>nul</a:t>
                      </a:r>
                      <a:endParaRPr lang="en-US" sz="1800" b="0" dirty="0">
                        <a:solidFill>
                          <a:schemeClr val="tx1">
                            <a:lumMod val="65000"/>
                            <a:lumOff val="35000"/>
                          </a:schemeClr>
                        </a:solidFill>
                        <a:latin typeface="+mn-lt"/>
                      </a:endParaRPr>
                    </a:p>
                  </a:txBody>
                  <a:tcPr marL="228600" marR="182880" anchor="ctr"/>
                </a:tc>
                <a:extLst>
                  <a:ext uri="{0D108BD9-81ED-4DB2-BD59-A6C34878D82A}">
                    <a16:rowId xmlns:a16="http://schemas.microsoft.com/office/drawing/2014/main" val="3446475176"/>
                  </a:ext>
                </a:extLst>
              </a:tr>
              <a:tr h="696612">
                <a:tc>
                  <a:txBody>
                    <a:bodyPr/>
                    <a:lstStyle/>
                    <a:p>
                      <a:pPr algn="l"/>
                      <a:r>
                        <a:rPr lang="en-US" sz="1800" b="0" dirty="0">
                          <a:solidFill>
                            <a:schemeClr val="tx1">
                              <a:lumMod val="65000"/>
                              <a:lumOff val="35000"/>
                            </a:schemeClr>
                          </a:solidFill>
                          <a:latin typeface="+mn-lt"/>
                        </a:rPr>
                        <a:t>password</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Varchar(100)</a:t>
                      </a:r>
                    </a:p>
                  </a:txBody>
                  <a:tcPr marL="228600" marR="1828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lumMod val="65000"/>
                              <a:lumOff val="35000"/>
                            </a:schemeClr>
                          </a:solidFill>
                          <a:latin typeface="+mn-lt"/>
                        </a:rPr>
                        <a:t>not null</a:t>
                      </a:r>
                    </a:p>
                  </a:txBody>
                  <a:tcPr marL="228600" marR="182880" anchor="ctr"/>
                </a:tc>
                <a:extLst>
                  <a:ext uri="{0D108BD9-81ED-4DB2-BD59-A6C34878D82A}">
                    <a16:rowId xmlns:a16="http://schemas.microsoft.com/office/drawing/2014/main" val="4031271249"/>
                  </a:ext>
                </a:extLst>
              </a:tr>
              <a:tr h="696612">
                <a:tc>
                  <a:txBody>
                    <a:bodyPr/>
                    <a:lstStyle/>
                    <a:p>
                      <a:pPr algn="l"/>
                      <a:r>
                        <a:rPr lang="en-US" sz="1800" b="0" dirty="0">
                          <a:solidFill>
                            <a:schemeClr val="tx1">
                              <a:lumMod val="65000"/>
                              <a:lumOff val="35000"/>
                            </a:schemeClr>
                          </a:solidFill>
                          <a:latin typeface="+mn-lt"/>
                        </a:rPr>
                        <a:t>phone</a:t>
                      </a:r>
                    </a:p>
                  </a:txBody>
                  <a:tcPr marL="228600" marR="182880" anchor="ctr"/>
                </a:tc>
                <a:tc>
                  <a:txBody>
                    <a:bodyPr/>
                    <a:lstStyle/>
                    <a:p>
                      <a:pPr algn="l"/>
                      <a:r>
                        <a:rPr lang="en-US" sz="1800" b="0" dirty="0">
                          <a:solidFill>
                            <a:schemeClr val="tx1">
                              <a:lumMod val="65000"/>
                              <a:lumOff val="35000"/>
                            </a:schemeClr>
                          </a:solidFill>
                          <a:latin typeface="+mn-lt"/>
                        </a:rPr>
                        <a:t>Varchar(20) </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2924049109"/>
                  </a:ext>
                </a:extLst>
              </a:tr>
              <a:tr h="696612">
                <a:tc>
                  <a:txBody>
                    <a:bodyPr/>
                    <a:lstStyle/>
                    <a:p>
                      <a:pPr algn="l"/>
                      <a:r>
                        <a:rPr lang="en-US" sz="1800" b="0" dirty="0">
                          <a:solidFill>
                            <a:schemeClr val="tx1">
                              <a:lumMod val="65000"/>
                              <a:lumOff val="35000"/>
                            </a:schemeClr>
                          </a:solidFill>
                          <a:latin typeface="+mn-lt"/>
                        </a:rPr>
                        <a:t>role</a:t>
                      </a:r>
                    </a:p>
                  </a:txBody>
                  <a:tcPr marL="228600" marR="182880" anchor="ctr"/>
                </a:tc>
                <a:tc>
                  <a:txBody>
                    <a:bodyPr/>
                    <a:lstStyle/>
                    <a:p>
                      <a:pPr algn="l"/>
                      <a:r>
                        <a:rPr lang="en-US" sz="1800" b="0" dirty="0">
                          <a:solidFill>
                            <a:schemeClr val="tx1">
                              <a:lumMod val="65000"/>
                              <a:lumOff val="35000"/>
                            </a:schemeClr>
                          </a:solidFill>
                          <a:latin typeface="+mn-lt"/>
                        </a:rPr>
                        <a:t>Enum(‘1’,’a’)  </a:t>
                      </a:r>
                    </a:p>
                  </a:txBody>
                  <a:tcPr marL="228600" marR="182880" anchor="ctr"/>
                </a:tc>
                <a:tc>
                  <a:txBody>
                    <a:bodyPr/>
                    <a:lstStyle/>
                    <a:p>
                      <a:pPr algn="l"/>
                      <a:r>
                        <a:rPr lang="en-US" sz="1800" b="0" dirty="0">
                          <a:solidFill>
                            <a:schemeClr val="tx1">
                              <a:lumMod val="65000"/>
                              <a:lumOff val="35000"/>
                            </a:schemeClr>
                          </a:solidFill>
                          <a:latin typeface="+mn-lt"/>
                        </a:rPr>
                        <a:t>Default(‘1’)</a:t>
                      </a:r>
                    </a:p>
                  </a:txBody>
                  <a:tcPr marL="228600" marR="182880" anchor="ctr"/>
                </a:tc>
                <a:extLst>
                  <a:ext uri="{0D108BD9-81ED-4DB2-BD59-A6C34878D82A}">
                    <a16:rowId xmlns:a16="http://schemas.microsoft.com/office/drawing/2014/main" val="3754696628"/>
                  </a:ext>
                </a:extLst>
              </a:tr>
              <a:tr h="696612">
                <a:tc>
                  <a:txBody>
                    <a:bodyPr/>
                    <a:lstStyle/>
                    <a:p>
                      <a:pPr algn="l"/>
                      <a:r>
                        <a:rPr lang="en-US" sz="1800" b="0" dirty="0" err="1">
                          <a:solidFill>
                            <a:schemeClr val="tx1">
                              <a:lumMod val="65000"/>
                              <a:lumOff val="35000"/>
                            </a:schemeClr>
                          </a:solidFill>
                          <a:latin typeface="+mn-lt"/>
                        </a:rPr>
                        <a:t>Img</a:t>
                      </a:r>
                      <a:endParaRPr lang="en-US" sz="1800" b="0" dirty="0">
                        <a:solidFill>
                          <a:schemeClr val="tx1">
                            <a:lumMod val="65000"/>
                            <a:lumOff val="35000"/>
                          </a:schemeClr>
                        </a:solidFill>
                        <a:latin typeface="+mn-lt"/>
                      </a:endParaRPr>
                    </a:p>
                  </a:txBody>
                  <a:tcPr marL="228600" marR="182880" anchor="ctr"/>
                </a:tc>
                <a:tc>
                  <a:txBody>
                    <a:bodyPr/>
                    <a:lstStyle/>
                    <a:p>
                      <a:pPr algn="l"/>
                      <a:r>
                        <a:rPr lang="en-US" sz="1800" b="0" dirty="0">
                          <a:solidFill>
                            <a:schemeClr val="tx1">
                              <a:lumMod val="65000"/>
                              <a:lumOff val="35000"/>
                            </a:schemeClr>
                          </a:solidFill>
                          <a:latin typeface="+mn-lt"/>
                        </a:rPr>
                        <a:t>Made in the first 15 seconds</a:t>
                      </a:r>
                    </a:p>
                  </a:txBody>
                  <a:tcPr marL="228600" marR="182880" anchor="ctr"/>
                </a:tc>
                <a:tc>
                  <a:txBody>
                    <a:bodyPr/>
                    <a:lstStyle/>
                    <a:p>
                      <a:pPr algn="l"/>
                      <a:r>
                        <a:rPr lang="en-US" sz="1800" b="0" dirty="0">
                          <a:solidFill>
                            <a:schemeClr val="tx1">
                              <a:lumMod val="65000"/>
                              <a:lumOff val="35000"/>
                            </a:schemeClr>
                          </a:solidFill>
                          <a:latin typeface="+mn-lt"/>
                        </a:rPr>
                        <a:t>-</a:t>
                      </a:r>
                    </a:p>
                  </a:txBody>
                  <a:tcPr marL="228600" marR="182880" anchor="ctr"/>
                </a:tc>
                <a:extLst>
                  <a:ext uri="{0D108BD9-81ED-4DB2-BD59-A6C34878D82A}">
                    <a16:rowId xmlns:a16="http://schemas.microsoft.com/office/drawing/2014/main" val="1861033052"/>
                  </a:ext>
                </a:extLst>
              </a:tr>
            </a:tbl>
          </a:graphicData>
        </a:graphic>
      </p:graphicFrame>
    </p:spTree>
    <p:extLst>
      <p:ext uri="{BB962C8B-B14F-4D97-AF65-F5344CB8AC3E}">
        <p14:creationId xmlns:p14="http://schemas.microsoft.com/office/powerpoint/2010/main" val="3996137930"/>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2.xml><?xml version="1.0" encoding="utf-8"?>
<ds:datastoreItem xmlns:ds="http://schemas.openxmlformats.org/officeDocument/2006/customXml" ds:itemID="{174310FC-FCBF-4C13-8341-E1A358C4F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8778BE-8E01-4C63-9D69-0B975B6CA9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2222</TotalTime>
  <Words>766</Words>
  <Application>Microsoft Office PowerPoint</Application>
  <PresentationFormat>Widescreen</PresentationFormat>
  <Paragraphs>183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Batang</vt:lpstr>
      <vt:lpstr>Aptos</vt:lpstr>
      <vt:lpstr>Arial</vt:lpstr>
      <vt:lpstr>Avenir Next LT Pro Light</vt:lpstr>
      <vt:lpstr>Batang (Headings)</vt:lpstr>
      <vt:lpstr>Calibri</vt:lpstr>
      <vt:lpstr>Courier New</vt:lpstr>
      <vt:lpstr>Frost</vt:lpstr>
      <vt:lpstr>NSS mahuva  nss management system</vt:lpstr>
      <vt:lpstr>Table of contents</vt:lpstr>
      <vt:lpstr>1. introduction</vt:lpstr>
      <vt:lpstr>synopsis</vt:lpstr>
      <vt:lpstr> 2. PROJECT INTODUCTION</vt:lpstr>
      <vt:lpstr>Objectives of   system</vt:lpstr>
      <vt:lpstr>3. configuration</vt:lpstr>
      <vt:lpstr>tables</vt:lpstr>
      <vt:lpstr>Users table structure</vt:lpstr>
      <vt:lpstr>Events table structure</vt:lpstr>
      <vt:lpstr>images table structure</vt:lpstr>
      <vt:lpstr>Nss store table structure</vt:lpstr>
      <vt:lpstr>registration table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shailesh makavana</cp:lastModifiedBy>
  <cp:revision>9</cp:revision>
  <dcterms:created xsi:type="dcterms:W3CDTF">2024-06-26T20:20:27Z</dcterms:created>
  <dcterms:modified xsi:type="dcterms:W3CDTF">2025-03-20T18:02:41Z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